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4"/>
  </p:notesMasterIdLst>
  <p:sldIdLst>
    <p:sldId id="634" r:id="rId2"/>
    <p:sldId id="656" r:id="rId3"/>
    <p:sldId id="655" r:id="rId4"/>
    <p:sldId id="657" r:id="rId5"/>
    <p:sldId id="646" r:id="rId6"/>
    <p:sldId id="649" r:id="rId7"/>
    <p:sldId id="650" r:id="rId8"/>
    <p:sldId id="658" r:id="rId9"/>
    <p:sldId id="659" r:id="rId10"/>
    <p:sldId id="660" r:id="rId11"/>
    <p:sldId id="662" r:id="rId12"/>
    <p:sldId id="654" r:id="rId13"/>
    <p:sldId id="663" r:id="rId14"/>
    <p:sldId id="666" r:id="rId15"/>
    <p:sldId id="667" r:id="rId16"/>
    <p:sldId id="665" r:id="rId17"/>
    <p:sldId id="652" r:id="rId18"/>
    <p:sldId id="670" r:id="rId19"/>
    <p:sldId id="669" r:id="rId20"/>
    <p:sldId id="668" r:id="rId21"/>
    <p:sldId id="677" r:id="rId22"/>
    <p:sldId id="653" r:id="rId23"/>
    <p:sldId id="641" r:id="rId24"/>
    <p:sldId id="675" r:id="rId25"/>
    <p:sldId id="673" r:id="rId26"/>
    <p:sldId id="676" r:id="rId27"/>
    <p:sldId id="674" r:id="rId28"/>
    <p:sldId id="671" r:id="rId29"/>
    <p:sldId id="672" r:id="rId30"/>
    <p:sldId id="679" r:id="rId31"/>
    <p:sldId id="678" r:id="rId32"/>
    <p:sldId id="664" r:id="rId33"/>
    <p:sldId id="680" r:id="rId34"/>
    <p:sldId id="681" r:id="rId35"/>
    <p:sldId id="682" r:id="rId36"/>
    <p:sldId id="683" r:id="rId37"/>
    <p:sldId id="684" r:id="rId38"/>
    <p:sldId id="685" r:id="rId39"/>
    <p:sldId id="689" r:id="rId40"/>
    <p:sldId id="686" r:id="rId41"/>
    <p:sldId id="690" r:id="rId42"/>
    <p:sldId id="687" r:id="rId43"/>
    <p:sldId id="691" r:id="rId44"/>
    <p:sldId id="688" r:id="rId45"/>
    <p:sldId id="692" r:id="rId46"/>
    <p:sldId id="693" r:id="rId47"/>
    <p:sldId id="694" r:id="rId48"/>
    <p:sldId id="698" r:id="rId49"/>
    <p:sldId id="695" r:id="rId50"/>
    <p:sldId id="699" r:id="rId51"/>
    <p:sldId id="696" r:id="rId52"/>
    <p:sldId id="700" r:id="rId53"/>
    <p:sldId id="697" r:id="rId54"/>
    <p:sldId id="701" r:id="rId55"/>
    <p:sldId id="702" r:id="rId56"/>
    <p:sldId id="703" r:id="rId57"/>
    <p:sldId id="704" r:id="rId58"/>
    <p:sldId id="706" r:id="rId59"/>
    <p:sldId id="708" r:id="rId60"/>
    <p:sldId id="710" r:id="rId61"/>
    <p:sldId id="711" r:id="rId62"/>
    <p:sldId id="712" r:id="rId63"/>
    <p:sldId id="635" r:id="rId64"/>
    <p:sldId id="553" r:id="rId65"/>
    <p:sldId id="554" r:id="rId66"/>
    <p:sldId id="562" r:id="rId67"/>
    <p:sldId id="713" r:id="rId68"/>
    <p:sldId id="581" r:id="rId69"/>
    <p:sldId id="605" r:id="rId70"/>
    <p:sldId id="603" r:id="rId71"/>
    <p:sldId id="602" r:id="rId72"/>
    <p:sldId id="606" r:id="rId73"/>
    <p:sldId id="647" r:id="rId74"/>
    <p:sldId id="616" r:id="rId75"/>
    <p:sldId id="617" r:id="rId76"/>
    <p:sldId id="651" r:id="rId77"/>
    <p:sldId id="637" r:id="rId78"/>
    <p:sldId id="638" r:id="rId79"/>
    <p:sldId id="639" r:id="rId80"/>
    <p:sldId id="640" r:id="rId81"/>
    <p:sldId id="580" r:id="rId82"/>
    <p:sldId id="642" r:id="rId83"/>
    <p:sldId id="643" r:id="rId84"/>
    <p:sldId id="644" r:id="rId85"/>
    <p:sldId id="645" r:id="rId86"/>
    <p:sldId id="629" r:id="rId87"/>
    <p:sldId id="630" r:id="rId88"/>
    <p:sldId id="631" r:id="rId89"/>
    <p:sldId id="632" r:id="rId90"/>
    <p:sldId id="633" r:id="rId91"/>
    <p:sldId id="582" r:id="rId92"/>
    <p:sldId id="593" r:id="rId93"/>
    <p:sldId id="592" r:id="rId94"/>
    <p:sldId id="622" r:id="rId95"/>
    <p:sldId id="621" r:id="rId96"/>
    <p:sldId id="555" r:id="rId97"/>
    <p:sldId id="556" r:id="rId98"/>
    <p:sldId id="557" r:id="rId99"/>
    <p:sldId id="627" r:id="rId100"/>
    <p:sldId id="579" r:id="rId101"/>
    <p:sldId id="564" r:id="rId102"/>
    <p:sldId id="563" r:id="rId103"/>
    <p:sldId id="565" r:id="rId104"/>
    <p:sldId id="567" r:id="rId105"/>
    <p:sldId id="568" r:id="rId106"/>
    <p:sldId id="569" r:id="rId107"/>
    <p:sldId id="570" r:id="rId108"/>
    <p:sldId id="571" r:id="rId109"/>
    <p:sldId id="572" r:id="rId110"/>
    <p:sldId id="573" r:id="rId111"/>
    <p:sldId id="574" r:id="rId112"/>
    <p:sldId id="575" r:id="rId113"/>
    <p:sldId id="576" r:id="rId114"/>
    <p:sldId id="577" r:id="rId115"/>
    <p:sldId id="578" r:id="rId116"/>
    <p:sldId id="583" r:id="rId117"/>
    <p:sldId id="584" r:id="rId118"/>
    <p:sldId id="585" r:id="rId119"/>
    <p:sldId id="586" r:id="rId120"/>
    <p:sldId id="587" r:id="rId121"/>
    <p:sldId id="623" r:id="rId122"/>
    <p:sldId id="604" r:id="rId123"/>
    <p:sldId id="624" r:id="rId124"/>
    <p:sldId id="560" r:id="rId125"/>
    <p:sldId id="561" r:id="rId126"/>
    <p:sldId id="589" r:id="rId127"/>
    <p:sldId id="590" r:id="rId128"/>
    <p:sldId id="591" r:id="rId129"/>
    <p:sldId id="588" r:id="rId130"/>
    <p:sldId id="625" r:id="rId131"/>
    <p:sldId id="626" r:id="rId132"/>
    <p:sldId id="270" r:id="rId133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80"/>
  </p:normalViewPr>
  <p:slideViewPr>
    <p:cSldViewPr snapToGrid="0" snapToObjects="1">
      <p:cViewPr varScale="1">
        <p:scale>
          <a:sx n="86" d="100"/>
          <a:sy n="86" d="100"/>
        </p:scale>
        <p:origin x="888" y="126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62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5670-361B-1DED-7718-C8678DF0D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517B5-3F2A-0C81-DD4B-D9CACDF9E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698A2-5A53-957C-20FD-640D7EF9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F28C-57B9-C320-9918-FDE683AA9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8ACE7-E923-17E6-3F0F-9ED44F039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C19E9-B2C5-1314-BA4A-055D52365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CC946-D8E8-05D0-A3BC-99326026E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EAD16-F97E-28E4-D51F-27436918D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39D5-08E5-CAB1-7F13-8838A2464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8BEF6-D766-74A5-6096-6DE0EBB23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501C8-4D64-F371-87E5-8FFA90479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1ABDF-3B0A-81F9-D382-BDB9DCD9A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15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1BE7-26D3-4E11-2F02-A66DEEDD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47E3-4591-0B48-3B43-ED8E9A275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33817-3BAC-C1AE-C26E-81C76384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1AAD-36A6-FF8B-1247-BB0748BF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154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4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10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42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38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5.png"/><Relationship Id="rId7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4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7" Type="http://schemas.openxmlformats.org/officeDocument/2006/relationships/image" Target="../media/image5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1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4.png"/><Relationship Id="rId7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9.png"/><Relationship Id="rId7" Type="http://schemas.openxmlformats.org/officeDocument/2006/relationships/image" Target="../media/image5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2.png"/><Relationship Id="rId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72.png"/><Relationship Id="rId5" Type="http://schemas.openxmlformats.org/officeDocument/2006/relationships/image" Target="../media/image17.png"/><Relationship Id="rId10" Type="http://schemas.openxmlformats.org/officeDocument/2006/relationships/image" Target="../media/image59.png"/><Relationship Id="rId4" Type="http://schemas.openxmlformats.org/officeDocument/2006/relationships/image" Target="../media/image16.png"/><Relationship Id="rId9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8/ryai.23002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wasserth/TotalSegmentator" TargetMode="External"/><Relationship Id="rId4" Type="http://schemas.openxmlformats.org/officeDocument/2006/relationships/hyperlink" Target="https://zenodo.org/records/10047292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62.png"/><Relationship Id="rId5" Type="http://schemas.openxmlformats.org/officeDocument/2006/relationships/image" Target="../media/image17.png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5" Type="http://schemas.openxmlformats.org/officeDocument/2006/relationships/image" Target="../media/image17.png"/><Relationship Id="rId10" Type="http://schemas.openxmlformats.org/officeDocument/2006/relationships/image" Target="../media/image38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3.PNG"/><Relationship Id="rId5" Type="http://schemas.openxmlformats.org/officeDocument/2006/relationships/image" Target="../media/image17.png"/><Relationship Id="rId10" Type="http://schemas.openxmlformats.org/officeDocument/2006/relationships/image" Target="../media/image65.png"/><Relationship Id="rId4" Type="http://schemas.openxmlformats.org/officeDocument/2006/relationships/image" Target="../media/image16.png"/><Relationship Id="rId9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5.png"/><Relationship Id="rId7" Type="http://schemas.openxmlformats.org/officeDocument/2006/relationships/image" Target="../media/image7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42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900.PNG"/><Relationship Id="rId7" Type="http://schemas.openxmlformats.org/officeDocument/2006/relationships/image" Target="../media/image2.jpe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0.png"/><Relationship Id="rId11" Type="http://schemas.openxmlformats.org/officeDocument/2006/relationships/image" Target="../media/image132.png"/><Relationship Id="rId5" Type="http://schemas.openxmlformats.org/officeDocument/2006/relationships/image" Target="../media/image1110.PNG"/><Relationship Id="rId4" Type="http://schemas.openxmlformats.org/officeDocument/2006/relationships/image" Target="../media/image100.PNG"/><Relationship Id="rId9" Type="http://schemas.openxmlformats.org/officeDocument/2006/relationships/image" Target="../media/image4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LEcwehXvl0LJVXVcCAKw9HXG7eX_ctJ/view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HRpoOz2pxNa9tlz3u08xKKIcObg8c1Xk/view?usp=sharing" TargetMode="External"/><Relationship Id="rId4" Type="http://schemas.openxmlformats.org/officeDocument/2006/relationships/hyperlink" Target="https://drive.google.com/file/d/1oHIyK6eX4Ur0h18WtSvEjWFof6GYhQG3/view?usp=sharing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7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00.jpg"/><Relationship Id="rId5" Type="http://schemas.openxmlformats.org/officeDocument/2006/relationships/image" Target="../media/image130.png"/><Relationship Id="rId10" Type="http://schemas.openxmlformats.org/officeDocument/2006/relationships/image" Target="../media/image99.jpg"/><Relationship Id="rId9" Type="http://schemas.openxmlformats.org/officeDocument/2006/relationships/image" Target="../media/image98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7" Type="http://schemas.openxmlformats.org/officeDocument/2006/relationships/image" Target="../media/image10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g"/><Relationship Id="rId5" Type="http://schemas.openxmlformats.org/officeDocument/2006/relationships/image" Target="../media/image13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7" Type="http://schemas.openxmlformats.org/officeDocument/2006/relationships/image" Target="../media/image10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g"/><Relationship Id="rId5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7" Type="http://schemas.openxmlformats.org/officeDocument/2006/relationships/image" Target="../media/image1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7" Type="http://schemas.openxmlformats.org/officeDocument/2006/relationships/image" Target="../media/image1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g"/><Relationship Id="rId5" Type="http://schemas.openxmlformats.org/officeDocument/2006/relationships/image" Target="../media/image1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91.png"/><Relationship Id="rId7" Type="http://schemas.openxmlformats.org/officeDocument/2006/relationships/image" Target="../media/image2.jpe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11" Type="http://schemas.openxmlformats.org/officeDocument/2006/relationships/image" Target="../media/image610.png"/><Relationship Id="rId5" Type="http://schemas.openxmlformats.org/officeDocument/2006/relationships/image" Target="../media/image311.png"/><Relationship Id="rId10" Type="http://schemas.openxmlformats.org/officeDocument/2006/relationships/image" Target="../media/image331.png"/><Relationship Id="rId4" Type="http://schemas.openxmlformats.org/officeDocument/2006/relationships/image" Target="../media/image300.png"/><Relationship Id="rId9" Type="http://schemas.openxmlformats.org/officeDocument/2006/relationships/image" Target="../media/image4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7" Type="http://schemas.openxmlformats.org/officeDocument/2006/relationships/image" Target="../media/image11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0.png"/><Relationship Id="rId5" Type="http://schemas.openxmlformats.org/officeDocument/2006/relationships/image" Target="../media/image94.png"/><Relationship Id="rId4" Type="http://schemas.openxmlformats.org/officeDocument/2006/relationships/image" Target="../media/image93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0.png"/><Relationship Id="rId9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0.png"/><Relationship Id="rId9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23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990.png"/><Relationship Id="rId4" Type="http://schemas.openxmlformats.org/officeDocument/2006/relationships/image" Target="../media/image95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1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1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21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BB7F-557C-0FAF-13DC-D0BA115C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E4279-00B3-C6C4-C764-3DE6EC023CA2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project</a:t>
            </a:r>
            <a:endParaRPr lang="en-US" sz="4400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94996-7E91-1199-EFDD-05FAA85922F0}"/>
              </a:ext>
            </a:extLst>
          </p:cNvPr>
          <p:cNvSpPr txBox="1"/>
          <p:nvPr/>
        </p:nvSpPr>
        <p:spPr>
          <a:xfrm>
            <a:off x="234759" y="3334120"/>
            <a:ext cx="141608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/>
              <a:t>Weekly updates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CA84E-25AC-F05F-6D7B-4A36C68812FA}"/>
              </a:ext>
            </a:extLst>
          </p:cNvPr>
          <p:cNvSpPr txBox="1"/>
          <p:nvPr/>
        </p:nvSpPr>
        <p:spPr>
          <a:xfrm>
            <a:off x="234759" y="4483035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Feb.20.2026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6825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30C03-7FE7-9E7B-D37B-7CF10DCF7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40A35F-7362-C92D-6B9F-945EC07E1DE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46659-90F1-609D-9B99-B847AAC6CDBE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2E12B-23E7-1027-DE13-10EEAEAB63F7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2E12B-23E7-1027-DE13-10EEAEAB6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6BA38A-A0A6-B848-B2E2-81BB64699053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6BA38A-A0A6-B848-B2E2-81BB64699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3B0E4C-5A18-3EEF-10CF-79A3FE60B28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3B0E4C-5A18-3EEF-10CF-79A3FE60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A40DDB8-753E-8CAF-7A35-99719B1E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835" y="2212798"/>
            <a:ext cx="10817374" cy="53248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CE3BC-5CB3-30AB-B1A9-D71FFB378509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CE3BC-5CB3-30AB-B1A9-D71FFB378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4308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A2217-509B-9EC1-5F09-B252F87388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C3B2B-D231-9303-A65A-2DE5A657AC4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FC3CD-095C-0B83-B142-A020EE06DD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0A8D8-74F3-7B6E-0046-A186D7D22B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915DDA-7610-C6B9-87A0-0C4CCDB523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FA147-DCE2-7BE3-930D-13768C47AE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1AB19-EE86-D2FE-7970-7E861D15A0F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3BB9D-FEAD-2868-2BA5-C959568E9DC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82162-9A21-CC12-EA39-2E410A1249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A662D-322A-AC93-A7C3-257CDC3DF6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54F299-8FDA-F000-AAA8-9A0DD89A6B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CB59-E85E-9A00-8CC8-4C166F30E5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4BE22-CE7B-73C6-053C-A5E8AE6E1F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E2CCB-5508-9EB0-F2F1-092492E4220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BE44-84C9-DD9C-68A4-54888D994A0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156DA-10AE-7252-304C-00411F4937F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664C0-F3F8-9B89-9102-076A4C7F77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73B49-6214-DD11-5886-7E858121131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2D793-AD36-CA99-CCC2-BE9FF74A5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21C728-961D-2D6C-3924-ABEADCA9A1A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A92DA-3247-9014-2472-11534FF63956}"/>
              </a:ext>
            </a:extLst>
          </p:cNvPr>
          <p:cNvSpPr txBox="1"/>
          <p:nvPr/>
        </p:nvSpPr>
        <p:spPr>
          <a:xfrm>
            <a:off x="3537856" y="84656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insights can we draw from across organs?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53835-33DF-4E2B-66EE-4875F8DE95D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53835-33DF-4E2B-66EE-4875F8DE9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5BAF18-7F97-91B9-C93F-6D9502088B2C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5BAF18-7F97-91B9-C93F-6D9502088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B096CE-C0F7-ABDC-C8B9-06574D502A7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B096CE-C0F7-ABDC-C8B9-06574D50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7576F18-906A-6AEE-79AE-B312349F0C2F}"/>
              </a:ext>
            </a:extLst>
          </p:cNvPr>
          <p:cNvSpPr txBox="1"/>
          <p:nvPr/>
        </p:nvSpPr>
        <p:spPr>
          <a:xfrm>
            <a:off x="3766457" y="769441"/>
            <a:ext cx="1052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And, how removing “mis-segmentation” samples helps?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3365A-3AED-E0A3-E542-E24F6C48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513" y="2304500"/>
            <a:ext cx="10817374" cy="5318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507DDE-5F84-03E4-E6A6-6FFFC71DC5CE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507DDE-5F84-03E4-E6A6-6FFFC71DC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0505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55817-A82C-CE5E-D8DD-31031CE98D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4A871-E7D5-2FAB-64E4-62B3764437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92AB8-EB75-3DD5-C228-3CCBBF18145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BF23-B233-4F16-27A0-ED9BE649E4D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A3265-1054-C640-42AB-8BA643AE68B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59401-7B87-30D9-FA75-436881E889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51844-E8E2-ADAA-DCF0-DEF50D9B25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EB6E7-C32F-F146-EF28-B9C0E794448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80039-6A5A-1D4D-7E3E-4E4D6A3EA47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798BA-3D60-FF29-6FBA-804ABDE8547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3C692F-5AA3-F7E8-1158-654E7D83A8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C9160-18E1-120B-CFE2-811621D9CD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formulated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BD4991-AE1C-7F53-5BF8-B4BDB6FD6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8D20-6C9C-2AFD-F0F3-9417E8DB123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F3BE96-DD83-F467-0928-8FA415B7FA6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6D91-757E-F312-4B5E-60BF275AF76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5DAD-4829-CDA9-8CDD-71728BC09B9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05FB-C092-B96C-2DCF-DB01B764158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22FAB-F24D-1832-7F4F-F24423333B6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8FB07-3E7E-4EF8-DEEB-4FDC5124472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E8C7B-65C5-44FF-430B-3C3C3F882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5C057A-3F60-DDC7-C132-E7327C7F213C}"/>
                  </a:ext>
                </a:extLst>
              </p:cNvPr>
              <p:cNvSpPr txBox="1"/>
              <p:nvPr/>
            </p:nvSpPr>
            <p:spPr>
              <a:xfrm>
                <a:off x="282276" y="1407203"/>
                <a:ext cx="14065847" cy="744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Error,  </a:t>
                </a:r>
                <a14:m>
                  <m:oMath xmlns:m="http://schemas.openxmlformats.org/officeDocument/2006/math"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35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3600" b="1"/>
                      <m:t>∈ </m:t>
                    </m:r>
                    <m:r>
                      <m:rPr>
                        <m:nor/>
                      </m:rPr>
                      <a:rPr lang="en-US" sz="3600" b="1" i="0" smtClean="0"/>
                      <m:t> </m:t>
                    </m:r>
                    <m:r>
                      <m:rPr>
                        <m:nor/>
                      </m:rPr>
                      <a:rPr lang="en-US" sz="3600" b="1"/>
                      <m:t>[0, 1]</m:t>
                    </m:r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5C057A-3F60-DDC7-C132-E7327C7F2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407203"/>
                <a:ext cx="14065847" cy="744563"/>
              </a:xfrm>
              <a:prstGeom prst="rect">
                <a:avLst/>
              </a:prstGeom>
              <a:blipFill>
                <a:blip r:embed="rId3"/>
                <a:stretch>
                  <a:fillRect l="-1256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BD602-58D0-18F5-3093-5E90D9A1ADCD}"/>
                  </a:ext>
                </a:extLst>
              </p:cNvPr>
              <p:cNvSpPr txBox="1"/>
              <p:nvPr/>
            </p:nvSpPr>
            <p:spPr>
              <a:xfrm>
                <a:off x="282276" y="256158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3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Pd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BD602-58D0-18F5-3093-5E90D9A1A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2561586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FC989F-660D-7AEC-A6BA-87E09FC288CA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FC989F-660D-7AEC-A6BA-87E09FC2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5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99B88B-6EC1-76D6-3A29-5F5181F128BC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99B88B-6EC1-76D6-3A29-5F5181F12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5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4F829-125A-1098-D990-625A0CE3A9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1866-7FBB-5BA1-64A8-69F133A2C7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D8BB-60E2-B724-B812-D231E2D5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E40B6-FCA8-1C04-9721-8BA6CC2E83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E6DC1-F7D2-3119-8FDE-A88382B9695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7783C-09BE-D343-7183-0E7A6DEA9771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A3. Organs arranged in order of difficulty of segmentation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020035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Organ-wise segmentation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... And the organs that we are focusing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</a:t>
            </a:r>
            <a:r>
              <a:rPr lang="en-US" sz="1500" i="1" dirty="0"/>
              <a:t>Medical Image Analysis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9324-F597-083D-AA39-2B37027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A34EC-9CCC-B2BA-AAE2-9151DB265B3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EE4FF-CFE7-AE3A-499C-214CDB152F1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BF0BA-C993-8EED-AC26-AF4A6F61A5F7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A4. Design decisions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274386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F20D-9904-5B5B-B419-3C63F58C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53FD4C-4661-84C0-E990-BB087BD4306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2CB872-B753-5684-8F94-9E09F437652D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2CB872-B753-5684-8F94-9E09F4376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01FAE9-FCCC-5478-77A2-B9BFDCB66B4D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01FAE9-FCCC-5478-77A2-B9BFDCB6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8579A-9EE0-AD2F-9481-E3EEC559F1D5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8579A-9EE0-AD2F-9481-E3EEC559F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40CF6-6797-AC9E-7146-78CB1E8F8637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40CF6-6797-AC9E-7146-78CB1E8F8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A213D4-FC43-3C6A-CB32-881AC308A0FF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A213D4-FC43-3C6A-CB32-881AC308A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CB5EF0-94EB-0987-5D6C-F4EB89955FC3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CB5EF0-94EB-0987-5D6C-F4EB89955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7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3A8AFDE-A510-686C-8E9B-98DAD4567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7754"/>
            <a:ext cx="7162800" cy="3525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85A7ED-D6BE-8403-837D-AD2B0246B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598" y="2601800"/>
            <a:ext cx="7162800" cy="35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197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C8BD-6BF6-33D1-8B01-93B229D7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F5927-B740-BB55-418A-D9E7E6C4BA6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76C27-090C-DBC9-5A1F-9451906D54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93BF0-108E-D5FD-313D-8D5910DBE12A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64C14-FEFA-1511-32D6-25246662491B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However, for now, we will not use all models – only </a:t>
            </a:r>
            <a:r>
              <a:rPr lang="en-US" b="1" dirty="0" err="1"/>
              <a:t>nnUNET</a:t>
            </a:r>
            <a:r>
              <a:rPr lang="en-US" b="1" dirty="0"/>
              <a:t> (3D) and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E0B9-113A-6DC7-A5D1-398DDCCCBE5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nnUNET</a:t>
            </a:r>
            <a:r>
              <a:rPr lang="en-US" strike="sngStrike" dirty="0">
                <a:solidFill>
                  <a:srgbClr val="FF0000"/>
                </a:solidFill>
              </a:rPr>
              <a:t> (2D)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86187-8D7F-9116-04CA-E5723B859D0A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B095F-A87F-0177-4746-885830B8253A}"/>
              </a:ext>
            </a:extLst>
          </p:cNvPr>
          <p:cNvSpPr txBox="1"/>
          <p:nvPr/>
        </p:nvSpPr>
        <p:spPr>
          <a:xfrm>
            <a:off x="4066674" y="3388336"/>
            <a:ext cx="68408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nUNET</a:t>
            </a:r>
            <a:r>
              <a:rPr lang="en-US" b="1" dirty="0">
                <a:solidFill>
                  <a:srgbClr val="00B050"/>
                </a:solidFill>
              </a:rPr>
              <a:t> (3D) – and </a:t>
            </a:r>
            <a:r>
              <a:rPr lang="en-US" b="1" dirty="0" err="1">
                <a:solidFill>
                  <a:srgbClr val="00B050"/>
                </a:solidFill>
              </a:rPr>
              <a:t>TotalSegmentator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D174F-ABF9-84AB-6BF7-4221D05219C8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(3D)</a:t>
            </a:r>
          </a:p>
        </p:txBody>
      </p:sp>
    </p:spTree>
    <p:extLst>
      <p:ext uri="{BB962C8B-B14F-4D97-AF65-F5344CB8AC3E}">
        <p14:creationId xmlns:p14="http://schemas.microsoft.com/office/powerpoint/2010/main" val="36261075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67569-4C86-DC49-D167-CEDD8ED4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47517-8553-1DA4-D50F-3C90829233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D3A1C-F6F8-29B1-9D7E-4F0DAAB1611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741D-59E7-7FAD-550B-6A76805FAAB4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(3):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8B349-38AA-7972-5CDF-B6C41DB27AD5}"/>
              </a:ext>
            </a:extLst>
          </p:cNvPr>
          <p:cNvSpPr txBox="1"/>
          <p:nvPr/>
        </p:nvSpPr>
        <p:spPr>
          <a:xfrm>
            <a:off x="391887" y="2786565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not </a:t>
            </a:r>
            <a:r>
              <a:rPr lang="en-US" b="1" dirty="0" err="1"/>
              <a:t>nnUNet</a:t>
            </a:r>
            <a:r>
              <a:rPr lang="en-US" b="1" dirty="0"/>
              <a:t>(2D)</a:t>
            </a:r>
            <a:r>
              <a:rPr lang="en-US" b="1" dirty="0">
                <a:sym typeface="Wingdings" panose="05000000000000000000" pitchFamily="2" charset="2"/>
              </a:rPr>
              <a:t>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982B-7870-F3CC-E004-0EC16C51DFBF}"/>
              </a:ext>
            </a:extLst>
          </p:cNvPr>
          <p:cNvSpPr txBox="1"/>
          <p:nvPr/>
        </p:nvSpPr>
        <p:spPr>
          <a:xfrm>
            <a:off x="871825" y="3505026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2D errors do not scale well to actual 3D segmentations (access relevant results here and here)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23197-A45A-6D6A-90C7-8557BAABC6FD}"/>
              </a:ext>
            </a:extLst>
          </p:cNvPr>
          <p:cNvSpPr txBox="1"/>
          <p:nvPr/>
        </p:nvSpPr>
        <p:spPr>
          <a:xfrm>
            <a:off x="871825" y="3999881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 are they a good means of visualization (access relevant results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891D6-3052-88BD-9515-2EC0B2EFBB90}"/>
              </a:ext>
            </a:extLst>
          </p:cNvPr>
          <p:cNvSpPr txBox="1"/>
          <p:nvPr/>
        </p:nvSpPr>
        <p:spPr>
          <a:xfrm>
            <a:off x="1405226" y="4492324"/>
            <a:ext cx="117447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That is, using selective 2D axial slices for the purpose of visualizing 3D segmentation results is misleading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26639806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F46E3-8340-38DD-2673-24861A06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E53E64-9148-0A00-7709-18C6E8CD7BD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82AF6A-61F3-E89A-FD95-8B2466C3139A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82AF6A-61F3-E89A-FD95-8B2466C31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B86D02-CF2D-79F8-7871-A281671AD08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B86D02-CF2D-79F8-7871-A281671AD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87C5A2-0ECC-BFDA-A44B-C0AFF20CED83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87C5A2-0ECC-BFDA-A44B-C0AFF20CE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7F6929-6832-691D-2459-E461B0F9585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7F6929-6832-691D-2459-E461B0F95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3A4F20C-7FA4-5983-D36D-6B1D1B25C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650917"/>
            <a:ext cx="7674429" cy="377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3257C-F3BD-FAB3-51DB-08A6DADDF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218" y="2650917"/>
            <a:ext cx="6651182" cy="3265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6EF664-5B58-D161-1CFA-A9A04AF722D0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6EF664-5B58-D161-1CFA-A9A04AF72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8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BDCB21-1FCC-0C34-DE81-2C7331A46A15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BDCB21-1FCC-0C34-DE81-2C7331A46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9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2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52A1B-8F83-3990-3F7E-29B877DB8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A1B46F-217A-EF19-9DC2-1D37D84E4B7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B76D4-0BB4-FB1B-BA85-BA1F251C8CB8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B76D4-0BB4-FB1B-BA85-BA1F251C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BCFF8B-B8C2-F5EC-39B8-A92F072AFFB8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BCFF8B-B8C2-F5EC-39B8-A92F072AF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318E6-4323-0A93-C887-080C3D191EF0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318E6-4323-0A93-C887-080C3D191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9B2D6A-5301-911D-B824-312E943E315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9B2D6A-5301-911D-B824-312E943E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631CD3-B0A3-494A-88AB-5CE310667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27218"/>
            <a:ext cx="7315200" cy="360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279AC-2D11-0626-365B-3F2AAA6CB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962" y="2727218"/>
            <a:ext cx="6923229" cy="3401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0025C-F441-7830-95F1-D7E585B90048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0025C-F441-7830-95F1-D7E585B90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8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0E7F71-BC32-4EC0-C73C-3B8293D41959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0E7F71-BC32-4EC0-C73C-3B8293D41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9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83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93F6D-7BCC-79DB-2414-FC457067A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7C8512-CD47-9DF7-F7D6-E31A868A8F70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1C04F4-9C94-3835-F413-E7FBC02F3C20}"/>
                  </a:ext>
                </a:extLst>
              </p:cNvPr>
              <p:cNvSpPr txBox="1"/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1C04F4-9C94-3835-F413-E7FBC02F3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80079-EA5A-4D05-40A0-A624EC6C422C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80079-EA5A-4D05-40A0-A624EC6C4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FBE673-87D6-DE0D-D71A-28C6C67ED4A0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FBE673-87D6-DE0D-D71A-28C6C67ED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82350B-2027-9B37-A59C-1C98560DE8D9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82350B-2027-9B37-A59C-1C98560DE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4BA534-DA51-0771-0DB5-22AA413A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18605"/>
            <a:ext cx="7263922" cy="3571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65B7D-E2EE-3CCA-4EB2-3C0ADA26C7AB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0DAE6-35A1-410D-E2D7-61E22529E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645" y="3018605"/>
            <a:ext cx="6977754" cy="34299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D772B3-3838-B2CC-D4D6-34473790B31F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D772B3-3838-B2CC-D4D6-34473790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8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9F609-03C2-26F9-FEA9-83EA5861CA7C}"/>
                  </a:ext>
                </a:extLst>
              </p:cNvPr>
              <p:cNvSpPr txBox="1"/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9F609-03C2-26F9-FEA9-83EA5861C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391923"/>
                <a:ext cx="14065847" cy="390492"/>
              </a:xfrm>
              <a:prstGeom prst="rect">
                <a:avLst/>
              </a:prstGeom>
              <a:blipFill>
                <a:blip r:embed="rId9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07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FFCA-C3E6-39FF-58A1-E0BA05315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BF9EAC-6868-9412-ED23-71FD9C49A74D}"/>
                  </a:ext>
                </a:extLst>
              </p:cNvPr>
              <p:cNvSpPr txBox="1"/>
              <p:nvPr/>
            </p:nvSpPr>
            <p:spPr>
              <a:xfrm>
                <a:off x="282276" y="1407203"/>
                <a:ext cx="14065847" cy="24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Segmentation Quality Score, </a:t>
                </a:r>
                <a14:m>
                  <m:oMath xmlns:m="http://schemas.openxmlformats.org/officeDocument/2006/math"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𝛕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sSub>
                      <m:sSub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num>
                      <m:den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</m:t>
                        </m:r>
                      </m:den>
                    </m:f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𝜷𝝐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500" b="1" dirty="0"/>
                  <a:t>: 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500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f>
                          <m:f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num>
                      <m:den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pt-BR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3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5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BF9EAC-6868-9412-ED23-71FD9C49A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407203"/>
                <a:ext cx="14065847" cy="2498954"/>
              </a:xfrm>
              <a:prstGeom prst="rect">
                <a:avLst/>
              </a:prstGeom>
              <a:blipFill>
                <a:blip r:embed="rId2"/>
                <a:stretch>
                  <a:fillRect l="-1256" b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5E4AF-9DF0-D887-18D2-72A6B672CFA6}"/>
                  </a:ext>
                </a:extLst>
              </p:cNvPr>
              <p:cNvSpPr txBox="1"/>
              <p:nvPr/>
            </p:nvSpPr>
            <p:spPr>
              <a:xfrm>
                <a:off x="282276" y="4455700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3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Pd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5E4AF-9DF0-D887-18D2-72A6B672C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455700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BF138-6979-FDD2-9109-33221C479AE1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BF138-6979-FDD2-9109-33221C47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5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E3BAFA-76FE-AA41-1F6A-3FDE686BC1B3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E3BAFA-76FE-AA41-1F6A-3FDE686BC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73380-06E8-8B10-1196-A3412CBF7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D571D8-9A86-29A9-9135-97878E62CF87}"/>
              </a:ext>
            </a:extLst>
          </p:cNvPr>
          <p:cNvSpPr txBox="1"/>
          <p:nvPr/>
        </p:nvSpPr>
        <p:spPr>
          <a:xfrm>
            <a:off x="228599" y="1330440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E95E0F-9A95-17D2-CA41-A24D66E6DD9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E95E0F-9A95-17D2-CA41-A24D66E6D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DCDFD6-C3AA-2051-D871-22E0EAC5F8A4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DCDFD6-C3AA-2051-D871-22E0EAC5F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B5C15F-E51E-AAEB-1D21-902C4D8949E3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B5C15F-E51E-AAEB-1D21-902C4D89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9F166-B09E-13A1-BC8F-6549F272F437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9F166-B09E-13A1-BC8F-6549F272F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5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938486-4862-0B85-40E8-F27D77240766}"/>
                  </a:ext>
                </a:extLst>
              </p:cNvPr>
              <p:cNvSpPr txBox="1"/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938486-4862-0B85-40E8-F27D77240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blipFill>
                <a:blip r:embed="rId6"/>
                <a:stretch>
                  <a:fillRect l="-58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F264E14-6B10-7032-A9C0-50B3DAC14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" y="1907830"/>
            <a:ext cx="5851405" cy="2880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5A88E0-4820-A6F7-9E2C-BC63B2438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" y="4909457"/>
            <a:ext cx="5851406" cy="2872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3E1359-DA31-DF5E-F7DA-160724787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8003" y="1895324"/>
            <a:ext cx="7872394" cy="3874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255F22-D600-A61A-9FF9-8FAF8DA04F0A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255F22-D600-A61A-9FF9-8FAF8DA04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0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65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5664-C452-B3BB-0A52-434DC919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48E01F-3D84-88D3-E190-0D0808A2E7B2}"/>
              </a:ext>
            </a:extLst>
          </p:cNvPr>
          <p:cNvSpPr txBox="1"/>
          <p:nvPr/>
        </p:nvSpPr>
        <p:spPr>
          <a:xfrm>
            <a:off x="228599" y="1261676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FA3220-71B0-4B2F-3442-8AB699B4CA7E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FA3220-71B0-4B2F-3442-8AB699B4C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6AA5-F1BD-4B5C-6A73-D11AAC99F0AC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6AA5-F1BD-4B5C-6A73-D11AAC99F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1D7413-06B8-797A-4F1F-BDA854B76FF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1D7413-06B8-797A-4F1F-BDA854B76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6FABE69-AB84-15A2-78FD-16740AA1B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896717"/>
            <a:ext cx="5823858" cy="286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593EA-CD36-3AD1-6382-8A671635E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860298"/>
            <a:ext cx="5823856" cy="2859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0DFBE0-1EC0-994F-3A4E-32409DEF13A6}"/>
                  </a:ext>
                </a:extLst>
              </p:cNvPr>
              <p:cNvSpPr txBox="1"/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0DFBE0-1EC0-994F-3A4E-32409DEF1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blipFill>
                <a:blip r:embed="rId7"/>
                <a:stretch>
                  <a:fillRect l="-606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BD6CEA-3848-1296-61B4-09D7C3C4D829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BD6CEA-3848-1296-61B4-09D7C3C4D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8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531B50E-66AF-5150-E5F1-C5DBAD3EB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988" y="1815674"/>
            <a:ext cx="8432411" cy="4149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489D9D-F4DC-DF88-70D1-E9C419F39222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489D9D-F4DC-DF88-70D1-E9C419F39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0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64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E0F9-0D78-E4EA-D483-23773F30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75A5-FD33-5EF5-5DED-BF341F25BC1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Proposed changes to methods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2AD78-2279-A258-8655-365AC1CACFD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categories to focus on?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scores to consider?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D1279D-2911-F822-D5AE-1A108C977349}"/>
                  </a:ext>
                </a:extLst>
              </p:cNvPr>
              <p:cNvSpPr txBox="1"/>
              <p:nvPr/>
            </p:nvSpPr>
            <p:spPr>
              <a:xfrm>
                <a:off x="484038" y="1861043"/>
                <a:ext cx="13748657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Only deal with three categories of errors: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under-segmentation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(near) perfect segmentation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b="1" u="sng" dirty="0">
                    <a:solidFill>
                      <a:srgbClr val="00B050"/>
                    </a:solidFill>
                  </a:rPr>
                  <a:t>and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high DSC</a:t>
                </a:r>
                <a:endParaRPr lang="en-US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over-segmentation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</a:rPr>
                  <a:t>Complete mis-segmentation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b="1" u="sng" dirty="0">
                    <a:solidFill>
                      <a:srgbClr val="FF0000"/>
                    </a:solidFill>
                  </a:rPr>
                  <a:t>and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b="1" i="1" dirty="0">
                    <a:solidFill>
                      <a:srgbClr val="FF0000"/>
                    </a:solidFill>
                  </a:rPr>
                  <a:t>low DSC</a:t>
                </a:r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D1279D-2911-F822-D5AE-1A108C977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8" y="1861043"/>
                <a:ext cx="13748657" cy="2262158"/>
              </a:xfrm>
              <a:prstGeom prst="rect">
                <a:avLst/>
              </a:prstGeom>
              <a:blipFill>
                <a:blip r:embed="rId2"/>
                <a:stretch>
                  <a:fillRect l="-665" t="-2156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9BD15D-2BFF-6A13-5AA0-F6DF6E2252CD}"/>
              </a:ext>
            </a:extLst>
          </p:cNvPr>
          <p:cNvSpPr txBox="1"/>
          <p:nvPr/>
        </p:nvSpPr>
        <p:spPr>
          <a:xfrm>
            <a:off x="233667" y="1338828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Proposed: A slight change in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B09C97-505D-BF0A-5E67-E36BAF49E624}"/>
              </a:ext>
            </a:extLst>
          </p:cNvPr>
          <p:cNvSpPr txBox="1"/>
          <p:nvPr/>
        </p:nvSpPr>
        <p:spPr>
          <a:xfrm>
            <a:off x="5955" y="7160077"/>
            <a:ext cx="7427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/>
              <a:t>Next page</a:t>
            </a:r>
            <a:r>
              <a:rPr lang="en-US" sz="2500" i="1" dirty="0"/>
              <a:t>: Recap of these categories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2EA2B3-5DC8-99EE-70D7-7880FE3E7F35}"/>
                  </a:ext>
                </a:extLst>
              </p:cNvPr>
              <p:cNvSpPr txBox="1"/>
              <p:nvPr/>
            </p:nvSpPr>
            <p:spPr>
              <a:xfrm>
                <a:off x="440871" y="4160399"/>
                <a:ext cx="13748657" cy="301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measure degree of under- or over-segmentation + use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𝑚𝑒𝑡𝑟𝑖𝑐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combines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DSC errors: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Informs what kind of segmentation error (under/ over/ near-perfect)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Error, 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2800" b="1"/>
                      <m:t>∈  [0, 1]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Informs what the extent of the combined error is.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2EA2B3-5DC8-99EE-70D7-7880FE3E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1" y="4160399"/>
                <a:ext cx="13748657" cy="3014800"/>
              </a:xfrm>
              <a:prstGeom prst="rect">
                <a:avLst/>
              </a:prstGeom>
              <a:blipFill>
                <a:blip r:embed="rId3"/>
                <a:stretch>
                  <a:fillRect l="-665" t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96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0B535-1985-666A-54DF-613ECB11A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BBC83D-7381-1743-9851-C510DFEDB57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DD76C0-8412-E6FC-AB9D-74BD827EAEE7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DD76C0-8412-E6FC-AB9D-74BD827EA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EAECF3-5BF9-FDAC-3277-09660D2658FF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EAECF3-5BF9-FDAC-3277-09660D26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4022C3-FCDD-4E0E-84AD-D4D60E008E2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4022C3-FCDD-4E0E-84AD-D4D60E00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1CB5B1-A5A7-0DFF-B90F-33C3C2276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" y="2063190"/>
            <a:ext cx="5769428" cy="284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393BC-D3A0-B715-F53A-2DD1EB9E5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9" y="4903199"/>
            <a:ext cx="5769428" cy="2834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6E7700-33B1-4C82-5CA1-DB8645A851D4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6E7700-33B1-4C82-5CA1-DB8645A85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7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A235AA-9861-7DBC-A6B5-3766CD79A031}"/>
                  </a:ext>
                </a:extLst>
              </p:cNvPr>
              <p:cNvSpPr txBox="1"/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A235AA-9861-7DBC-A6B5-3766CD79A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blipFill>
                <a:blip r:embed="rId8"/>
                <a:stretch>
                  <a:fillRect l="-58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1275ED9-6C62-1D89-7371-D66D8262B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2588" y="2087825"/>
            <a:ext cx="8220603" cy="4040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528B6D-5506-CD92-73D7-04F8B097FBFA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528B6D-5506-CD92-73D7-04F8B097F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0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789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0A65-53D9-72D6-962C-88D864CB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EC6060-266E-947C-CC52-492CA89F4BA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1B85E0-6EE6-1FE8-09DC-3F5BE5827F0A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1B85E0-6EE6-1FE8-09DC-3F5BE5827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A5D36E-6DF0-02B2-8C5E-AB955E9A7496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A5D36E-6DF0-02B2-8C5E-AB955E9A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E31F42-2327-F2CC-30FA-D841A3CA7899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E31F42-2327-F2CC-30FA-D841A3CA7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9E0D31D-AC89-F9C0-443E-45F1AB736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017119"/>
            <a:ext cx="5470073" cy="2689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275A4-4574-D369-B23F-AA13AAE7051C}"/>
              </a:ext>
            </a:extLst>
          </p:cNvPr>
          <p:cNvSpPr txBox="1"/>
          <p:nvPr/>
        </p:nvSpPr>
        <p:spPr>
          <a:xfrm>
            <a:off x="3445328" y="872307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23EEB-B24F-B546-75FC-FFF968BA4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47897"/>
            <a:ext cx="5470073" cy="2688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B959E5-144C-77C4-501C-F0C0736BEDF2}"/>
                  </a:ext>
                </a:extLst>
              </p:cNvPr>
              <p:cNvSpPr txBox="1"/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B959E5-144C-77C4-501C-F0C0736BE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blipFill>
                <a:blip r:embed="rId7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C493A2B-9604-0990-437F-874CE4C77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429" y="2017118"/>
            <a:ext cx="8479972" cy="4168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72A441-C596-55BD-E18D-3CB61AC63C40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72A441-C596-55BD-E18D-3CB61AC6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9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AD76FD-22B6-978C-4973-2B3F05E6E93E}"/>
                  </a:ext>
                </a:extLst>
              </p:cNvPr>
              <p:cNvSpPr txBox="1"/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AD76FD-22B6-978C-4973-2B3F05E6E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blipFill>
                <a:blip r:embed="rId10"/>
                <a:stretch>
                  <a:fillRect l="-58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252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58D3-E70A-64AE-A919-7A2578E7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/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Combined score, </a:t>
                </a:r>
                <a14:m>
                  <m:oMath xmlns:m="http://schemas.openxmlformats.org/officeDocument/2006/math">
                    <m:r>
                      <a:rPr lang="en-US" sz="35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blipFill>
                <a:blip r:embed="rId3"/>
                <a:stretch>
                  <a:fillRect l="-1256" b="-13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/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Pd</m:t>
                    </m:r>
                    <m:r>
                      <a:rPr lang="en-US" sz="23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EE2DBC1-6080-BC61-5F51-CC4E3396D493}"/>
              </a:ext>
            </a:extLst>
          </p:cNvPr>
          <p:cNvSpPr txBox="1"/>
          <p:nvPr/>
        </p:nvSpPr>
        <p:spPr>
          <a:xfrm>
            <a:off x="3537857" y="282512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Combined score, C</a:t>
            </a:r>
            <a:endParaRPr lang="en-US" sz="3300" b="1" i="1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4F938-C8A7-FEA9-1FDE-10F742AA37C7}"/>
              </a:ext>
            </a:extLst>
          </p:cNvPr>
          <p:cNvSpPr txBox="1"/>
          <p:nvPr/>
        </p:nvSpPr>
        <p:spPr>
          <a:xfrm>
            <a:off x="762000" y="36223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Difficult to interpret.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8922C-209C-511E-B096-50BF86B13ECC}"/>
              </a:ext>
            </a:extLst>
          </p:cNvPr>
          <p:cNvSpPr txBox="1"/>
          <p:nvPr/>
        </p:nvSpPr>
        <p:spPr>
          <a:xfrm>
            <a:off x="762000" y="4114800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Loss of information.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CE7A8-9910-BE41-14A2-9B26BA6AEFE2}"/>
              </a:ext>
            </a:extLst>
          </p:cNvPr>
          <p:cNvSpPr txBox="1"/>
          <p:nvPr/>
        </p:nvSpPr>
        <p:spPr>
          <a:xfrm>
            <a:off x="762000" y="4607243"/>
            <a:ext cx="133567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Need a classifier/ more rule-based processing to draw meaningful segmentation error type categories from these combined C scores.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49A104-7773-B5C6-BF92-6D53C47D8799}"/>
                  </a:ext>
                </a:extLst>
              </p:cNvPr>
              <p:cNvSpPr txBox="1"/>
              <p:nvPr/>
            </p:nvSpPr>
            <p:spPr>
              <a:xfrm>
                <a:off x="761999" y="5491419"/>
                <a:ext cx="1335677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4. Highly dependent on the optimal selection of hyperparameter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And,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varies from dataset to dataset.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49A104-7773-B5C6-BF92-6D53C47D8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5491419"/>
                <a:ext cx="13356771" cy="892552"/>
              </a:xfrm>
              <a:prstGeom prst="rect">
                <a:avLst/>
              </a:prstGeom>
              <a:blipFill>
                <a:blip r:embed="rId5"/>
                <a:stretch>
                  <a:fillRect l="-822" t="-5479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3B1CAD-D84E-AB79-9779-90E25D81A5EF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3B1CAD-D84E-AB79-9779-90E25D81A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98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0EED-8807-FDFF-8950-7BA8EAD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2B171E-57B6-1EBC-431E-86B2F2CE4F3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61F2F9-92A6-B596-9EA6-AD92C12D0DD7}"/>
              </a:ext>
            </a:extLst>
          </p:cNvPr>
          <p:cNvSpPr txBox="1"/>
          <p:nvPr/>
        </p:nvSpPr>
        <p:spPr>
          <a:xfrm>
            <a:off x="762000" y="22424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sanity check: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/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.00: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𝑫𝑺𝑪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1358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/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</m:t>
                    </m:r>
                  </m:oMath>
                </a14:m>
                <a:r>
                  <a:rPr lang="en-US" dirty="0"/>
                  <a:t>: We give 50% importance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𝑫𝑺𝑪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+ </m:t>
                        </m:r>
                        <m:f>
                          <m:fPr>
                            <m:type m:val="lin"/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𝜷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blipFill>
                <a:blip r:embed="rId5"/>
                <a:stretch>
                  <a:fillRect l="-822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/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</m:oMath>
                </a14:m>
                <a:r>
                  <a:rPr lang="en-US" dirty="0"/>
                  <a:t>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blipFill>
                <a:blip r:embed="rId6"/>
                <a:stretch>
                  <a:fillRect l="-82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DF02B1D-AF26-50AF-F8BD-BE6DD29CD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372" y="5180729"/>
            <a:ext cx="10201656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4EE6E-A031-7425-CAA5-DCD75648E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B97FB0-33FA-D4FA-CD96-3987A521756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BD887C-9DE1-9059-0BA7-B763E06DBD53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BD887C-9DE1-9059-0BA7-B763E06DB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C0B0A1-F1B6-8501-BC19-523A55B7EB54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C0B0A1-F1B6-8501-BC19-523A55B7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D1F84E-E586-F12E-4A55-EDA614419207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D1F84E-E586-F12E-4A55-EDA614419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85875-227C-070D-D4CD-25E07E02DA14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85875-227C-070D-D4CD-25E07E02D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4882DB-0FF7-4560-19E1-8E0F8AD51FA4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4882DB-0FF7-4560-19E1-8E0F8AD5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4FDEB8-A8F6-C648-0D96-6CCC3FEEFF64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4FDEB8-A8F6-C648-0D96-6CCC3FEEF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E30225-69C4-99D3-4032-964EA2B1FB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51080"/>
            <a:ext cx="10820422" cy="53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93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BB346-A045-C2BC-48C6-F6D11A40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8A8A0D-491B-959E-9AA6-8401E8DDBB1C}"/>
              </a:ext>
            </a:extLst>
          </p:cNvPr>
          <p:cNvSpPr txBox="1"/>
          <p:nvPr/>
        </p:nvSpPr>
        <p:spPr>
          <a:xfrm>
            <a:off x="228599" y="1330440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94BBAE-24B2-C312-E1D8-EF268A50F860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94BBAE-24B2-C312-E1D8-EF268A50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7D6FB-51C0-E8DA-9D2C-27DE4E64974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7D6FB-51C0-E8DA-9D2C-27DE4E649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672C7C-B0DC-BBA3-BDA5-2E95205490D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672C7C-B0DC-BBA3-BDA5-2E9520549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61CD83-4969-9D1A-DF83-727AF2DFCFE8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61CD83-4969-9D1A-DF83-727AF2DFC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87A450-D03E-FFD5-A583-17E7F2B265A0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87A450-D03E-FFD5-A583-17E7F2B26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F77DCB-7942-0050-011A-026A3EC13C80}"/>
                  </a:ext>
                </a:extLst>
              </p:cNvPr>
              <p:cNvSpPr txBox="1"/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F77DCB-7942-0050-011A-026A3EC13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blipFill>
                <a:blip r:embed="rId7"/>
                <a:stretch>
                  <a:fillRect l="-58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93B542-FB8F-A736-5914-A3CBE5CEA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" y="1907830"/>
            <a:ext cx="5851405" cy="2880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0F177-1788-5977-4AD3-7D0ED700C5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" y="4909457"/>
            <a:ext cx="5851406" cy="2872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7D01DF-8FEF-9A3C-F93C-B513C7C8B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8003" y="1895324"/>
            <a:ext cx="7872394" cy="38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07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7D23F-939E-E0BF-DF45-16C10E993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54397D-D056-0349-D844-F41DE348CF90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F87A3B-1024-8202-6F31-CEFEC539CF71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F87A3B-1024-8202-6F31-CEFEC539C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BD8DAE-F715-81AB-5663-C5EFA37E907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BD8DAE-F715-81AB-5663-C5EFA37E9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30EDF4-B97E-249A-B572-E724772F730E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30EDF4-B97E-249A-B572-E724772F7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0EBFC0-696E-DCFD-3D65-B1B4BD5CF044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0EBFC0-696E-DCFD-3D65-B1B4BD5CF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92708D-8E99-09D4-CBA5-0E58AFCA71A3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92708D-8E99-09D4-CBA5-0E58AFCA7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513E85-8265-6F57-827A-C5B884FB46E1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513E85-8265-6F57-827A-C5B884FB4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395B050-306C-0890-3C4B-F95D941BD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178369"/>
            <a:ext cx="10820422" cy="53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66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72AFF-FAE0-1D90-476D-3C42D5CF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76FAD3-344A-4883-B9C1-D560D5CC7518}"/>
              </a:ext>
            </a:extLst>
          </p:cNvPr>
          <p:cNvSpPr txBox="1"/>
          <p:nvPr/>
        </p:nvSpPr>
        <p:spPr>
          <a:xfrm>
            <a:off x="228599" y="1261676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AF8BFD-A7A6-46BE-1325-4FA8D1AC9DF2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AF8BFD-A7A6-46BE-1325-4FA8D1AC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E0507E-CB15-839D-977E-0D77617C0528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E0507E-CB15-839D-977E-0D77617C0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D5A3B7-5746-D9F0-4F9A-781946392154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D5A3B7-5746-D9F0-4F9A-781946392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9C0E94-EA01-5654-EE25-1B0538AEFD54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9C0E94-EA01-5654-EE25-1B0538AEF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7992F7-E4E8-C436-B96B-202A30669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896717"/>
            <a:ext cx="5823858" cy="286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6575E-5F7D-FD77-7C0B-E4BE1428B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4860298"/>
            <a:ext cx="5823856" cy="2859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5B825F-D47F-F846-C481-DB3224F5DD15}"/>
                  </a:ext>
                </a:extLst>
              </p:cNvPr>
              <p:cNvSpPr txBox="1"/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5B825F-D47F-F846-C481-DB3224F5D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blipFill>
                <a:blip r:embed="rId8"/>
                <a:stretch>
                  <a:fillRect l="-606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595C4-9790-D538-29C6-350EA9808078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595C4-9790-D538-29C6-350EA9808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9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84DDDA0-50C1-1A06-7AAA-9CCEA96DD5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7988" y="1815674"/>
            <a:ext cx="8432411" cy="41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2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19D55-8CD4-B949-7ABB-D5C51C684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A2AC27-5E49-FB85-F15A-E56E9114E6C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EA1F37-C62E-78EF-1059-88865598E53C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EA1F37-C62E-78EF-1059-88865598E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E34775-7881-8FE7-75E7-D58E5C77DE4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E34775-7881-8FE7-75E7-D58E5C77D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6A5A1-CB9D-0351-E896-57A4E0AB23F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6A5A1-CB9D-0351-E896-57A4E0AB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4F9182-0B53-BDE5-9BE2-CF5788D5991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4F9182-0B53-BDE5-9BE2-CF5788D5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56338D-C79F-C044-C60F-2B876749602E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56338D-C79F-C044-C60F-2B8767496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594E9C-BC49-3249-E33B-2485ED37AF4E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594E9C-BC49-3249-E33B-2485ED37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674AE53-D862-D8FA-B1F3-DA27EB065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83" y="2059849"/>
            <a:ext cx="10811883" cy="53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09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2352D-0927-1AFF-08C4-FE88CCBAE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EF8189-3A68-5CC2-48F3-4A9E83D6381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0CD026-EB56-79C8-88B6-5F582BA53532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0CD026-EB56-79C8-88B6-5F582BA53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C8798-6879-D92B-834E-27B7740CFC38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C8798-6879-D92B-834E-27B7740CF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2979D-D5B6-73D7-25B9-987432337B14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2979D-D5B6-73D7-25B9-987432337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D6B5D4-C411-494D-C66B-A1B1C4106BDF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D6B5D4-C411-494D-C66B-A1B1C4106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4D8177-1D30-27C4-7B7B-1394CFFC5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9" y="2063190"/>
            <a:ext cx="5769428" cy="284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DBB57-C796-7695-F387-B47C6F190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09" y="4903199"/>
            <a:ext cx="5769428" cy="2834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6587A7-BA8C-3CEC-3D9C-362ACF9E1870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6587A7-BA8C-3CEC-3D9C-362ACF9E1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8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89D8FA-5C92-B1A7-941E-DF6D1A6294D5}"/>
                  </a:ext>
                </a:extLst>
              </p:cNvPr>
              <p:cNvSpPr txBox="1"/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89D8FA-5C92-B1A7-941E-DF6D1A62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blipFill>
                <a:blip r:embed="rId9"/>
                <a:stretch>
                  <a:fillRect l="-58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6C6EA9E-2F04-C09A-FE91-54B59EFAD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588" y="2087825"/>
            <a:ext cx="8220603" cy="40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163F-E262-0403-617B-B0FAD47D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1C23F5-1627-703B-7574-87FD67110BE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681DC-A39B-714B-FFA0-70B2349D850D}"/>
              </a:ext>
            </a:extLst>
          </p:cNvPr>
          <p:cNvSpPr txBox="1"/>
          <p:nvPr/>
        </p:nvSpPr>
        <p:spPr>
          <a:xfrm>
            <a:off x="3679903" y="769441"/>
            <a:ext cx="10609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Recap of the segmentation error categories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6A15E-CC64-62D1-5850-D3C76B13392D}"/>
              </a:ext>
            </a:extLst>
          </p:cNvPr>
          <p:cNvSpPr txBox="1"/>
          <p:nvPr/>
        </p:nvSpPr>
        <p:spPr>
          <a:xfrm>
            <a:off x="228599" y="1471434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Segmentation error categories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0F6E31-002F-B1F4-FDAF-F6002CA60483}"/>
                  </a:ext>
                </a:extLst>
              </p:cNvPr>
              <p:cNvSpPr txBox="1"/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SA-based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0F6E31-002F-B1F4-FDAF-F6002CA60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blipFill>
                <a:blip r:embed="rId2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D0C8DF-3DA9-D7DE-3FC0-B171DA9A636B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D0C8DF-3DA9-D7DE-3FC0-B171DA9A6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12301D-5315-6C84-E7EA-CE19A5437425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972362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strike="sngStrike" dirty="0">
                    <a:solidFill>
                      <a:srgbClr val="FF0000"/>
                    </a:solidFill>
                  </a:rPr>
                  <a:t> and </a:t>
                </a:r>
                <a:r>
                  <a:rPr lang="en-US" sz="2400" i="1" strike="sngStrike" dirty="0">
                    <a:solidFill>
                      <a:srgbClr val="FF0000"/>
                    </a:solidFill>
                  </a:rPr>
                  <a:t>low DSC</a:t>
                </a:r>
                <a:r>
                  <a:rPr lang="en-US" sz="2400" strike="sngStrike" dirty="0">
                    <a:solidFill>
                      <a:srgbClr val="FF0000"/>
                    </a:solidFill>
                  </a:rPr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(near)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12301D-5315-6C84-E7EA-CE19A543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972362" cy="907941"/>
              </a:xfrm>
              <a:prstGeom prst="rect">
                <a:avLst/>
              </a:prstGeom>
              <a:blipFill>
                <a:blip r:embed="rId4"/>
                <a:stretch>
                  <a:fillRect l="-1311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77B5B-1FC7-1153-0FCC-9BE8F3F45124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77B5B-1FC7-1153-0FCC-9BE8F3F45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8E077-A09D-0F7A-6660-C7EB7CDF627A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8E077-A09D-0F7A-6660-C7EB7CDF6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4E536DCF-CDBF-3120-AF85-1B09C0ABD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109ED21-F6C4-7D2C-99A9-4C0637BDB9E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9F1FA1F1-04F1-23B9-DE33-6A66F1F0B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86DF440-65B9-BC58-462C-18930982FC48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72D7D13C-67F3-1AA7-7C6F-95C409062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6F68707-B546-B62C-5E0D-56A83E1C647D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D2589E-505F-84CF-B0E0-128FA06ABE0B}"/>
                  </a:ext>
                </a:extLst>
              </p:cNvPr>
              <p:cNvSpPr txBox="1"/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Volume-based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D2589E-505F-84CF-B0E0-128FA06AB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blipFill>
                <a:blip r:embed="rId10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1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A6901-B6F9-5994-C533-28CC72760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BAEB47-E4C3-A950-CA44-D2EB08C45E4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EE5F12-A9F8-C080-F12D-FD0C19EB3F0D}"/>
                  </a:ext>
                </a:extLst>
              </p:cNvPr>
              <p:cNvSpPr txBox="1"/>
              <p:nvPr/>
            </p:nvSpPr>
            <p:spPr>
              <a:xfrm>
                <a:off x="3608614" y="225955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EE5F12-A9F8-C080-F12D-FD0C19EB3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25955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D18AB-B80F-4EF2-D1DA-E2348178E30F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D18AB-B80F-4EF2-D1DA-E2348178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B69FB0-2F7A-F1A7-967B-D2C621C74FA2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B69FB0-2F7A-F1A7-967B-D2C621C74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784D4C-5521-CDE3-97A6-388B2351B21E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784D4C-5521-CDE3-97A6-388B2351B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E5AF-02D1-EA41-1950-4CAB73655C3E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E5AF-02D1-EA41-1950-4CAB73655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454406-B0E3-93DC-92B1-4318CA85BFFE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454406-B0E3-93DC-92B1-4318CA85B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52AFFAA-C573-FA15-7B4A-37000B8C32E8}"/>
              </a:ext>
            </a:extLst>
          </p:cNvPr>
          <p:cNvSpPr txBox="1"/>
          <p:nvPr/>
        </p:nvSpPr>
        <p:spPr>
          <a:xfrm>
            <a:off x="3820886" y="872307"/>
            <a:ext cx="10716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D2C80-60A9-897A-2457-2CA6FF3A9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114313"/>
            <a:ext cx="10957079" cy="53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56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1E51-B82A-1EF7-9615-B4D11C50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AC9CBF-9BDC-EFD1-0145-C116ABB3BC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99A3EA-F7DB-3289-4DE4-92AABA37E66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99A3EA-F7DB-3289-4DE4-92AABA37E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EC8221-6ECD-518C-5F0A-916BEBA5353F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EC8221-6ECD-518C-5F0A-916BEBA53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66A0B-1E48-97EF-D811-37376D76C884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66A0B-1E48-97EF-D811-37376D76C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92B5735-7148-72FA-4347-3CADF0235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017119"/>
            <a:ext cx="5470073" cy="2689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71F932-F4D6-5705-9DAF-8A943CBC5201}"/>
              </a:ext>
            </a:extLst>
          </p:cNvPr>
          <p:cNvSpPr txBox="1"/>
          <p:nvPr/>
        </p:nvSpPr>
        <p:spPr>
          <a:xfrm>
            <a:off x="3733800" y="872307"/>
            <a:ext cx="1080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88339-6A8E-A8D1-BB16-2B95415EB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47897"/>
            <a:ext cx="5470073" cy="2688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BD1F53-0963-5C8A-A116-570D3D4BE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429" y="2017118"/>
            <a:ext cx="8479972" cy="4168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7AC69-F8DA-62F8-9EC4-6A42BAE36156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7AC69-F8DA-62F8-9EC4-6A42BAE36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8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7ED2FB-2EA7-78F1-BB93-30D78D88788F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7ED2FB-2EA7-78F1-BB93-30D78D887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9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5C520C-91CB-46D2-56E1-8E29AB88604F}"/>
                  </a:ext>
                </a:extLst>
              </p:cNvPr>
              <p:cNvSpPr txBox="1"/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5C520C-91CB-46D2-56E1-8E29AB886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blipFill>
                <a:blip r:embed="rId10"/>
                <a:stretch>
                  <a:fillRect l="-58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887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0EB9-A7CE-C4DE-642D-094C036D1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20C625-97B9-81A6-B7AC-83084BF67CE3}"/>
              </a:ext>
            </a:extLst>
          </p:cNvPr>
          <p:cNvSpPr txBox="1"/>
          <p:nvPr/>
        </p:nvSpPr>
        <p:spPr>
          <a:xfrm>
            <a:off x="3537857" y="306247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Should we use volume- or SA-based scores?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85DE8B-E343-05D9-9221-EE560CBE11E4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85DE8B-E343-05D9-9221-EE560CBE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E07696-7422-7428-1FEE-2844A7A1B619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E07696-7422-7428-1FEE-2844A7A1B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02177-D5CD-FFC2-A39F-D4AF92714928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02177-D5CD-FFC2-A39F-D4AF9271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4FDC87D-D961-19B7-B64D-0276A9D2C102}"/>
              </a:ext>
            </a:extLst>
          </p:cNvPr>
          <p:cNvSpPr txBox="1"/>
          <p:nvPr/>
        </p:nvSpPr>
        <p:spPr>
          <a:xfrm>
            <a:off x="250372" y="1508428"/>
            <a:ext cx="6803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Should we use volume- or SA-based scores?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30384-F13C-F502-B589-467E5917673B}"/>
              </a:ext>
            </a:extLst>
          </p:cNvPr>
          <p:cNvSpPr txBox="1"/>
          <p:nvPr/>
        </p:nvSpPr>
        <p:spPr>
          <a:xfrm>
            <a:off x="511629" y="2356666"/>
            <a:ext cx="13541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 depends on what we are more interested 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F1687-9BED-D615-5695-11AAC633F4E0}"/>
              </a:ext>
            </a:extLst>
          </p:cNvPr>
          <p:cNvSpPr txBox="1"/>
          <p:nvPr/>
        </p:nvSpPr>
        <p:spPr>
          <a:xfrm>
            <a:off x="511629" y="2889718"/>
            <a:ext cx="135418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 do not think there is a right or wrong answer, based on the results – they are just two different metrics.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5859A-993E-C990-3803-B58DDFA0572A}"/>
              </a:ext>
            </a:extLst>
          </p:cNvPr>
          <p:cNvSpPr txBox="1"/>
          <p:nvPr/>
        </p:nvSpPr>
        <p:spPr>
          <a:xfrm>
            <a:off x="228599" y="6758166"/>
            <a:ext cx="137486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 Next:</a:t>
            </a:r>
            <a:r>
              <a:rPr lang="en-US" dirty="0">
                <a:sym typeface="Wingdings" panose="05000000000000000000" pitchFamily="2" charset="2"/>
              </a:rPr>
              <a:t> Side-by-side comparisons of volume- and SA-based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7DC4D-395B-F135-7F1E-4DBC3640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A91433-8D55-6FCC-E82D-07754FDE087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2776F-0CF1-3FD4-E3F7-A391D7F4E359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1680CA-1E1C-7AB9-520F-679C93995A54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1680CA-1E1C-7AB9-520F-679C93995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B3D286-2D3F-5AFB-4CDD-52D8DE99E42B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B3D286-2D3F-5AFB-4CDD-52D8DE99E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61D950-8E43-4441-B24C-311CA5CFF179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61D950-8E43-4441-B24C-311CA5CF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D05ECA-5502-93D9-CE78-665F9FACB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2" y="2910405"/>
            <a:ext cx="6988627" cy="3440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9F6D8F-1545-BD46-434F-C35BC8F71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003" y="2910405"/>
            <a:ext cx="7225397" cy="35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8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9D78-19CB-91CF-4946-7D454D738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5AE36-4239-55BF-5EBD-39221E36F9E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92FF1-353C-A3AC-7DA5-5001A27DCBCF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6EFA94-D8FB-2E66-EF9C-E7754CA7400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6EFA94-D8FB-2E66-EF9C-E7754CA74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71277-FCC8-B044-65D0-C209C39BC02F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71277-FCC8-B044-65D0-C209C39BC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88332-5585-DD7B-B563-396BFCF725C9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88332-5585-DD7B-B563-396BFCF72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62FAB9D-1DC1-D71C-7EA7-5445DD27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692868"/>
            <a:ext cx="6537463" cy="3218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A452C0-F262-7215-11B5-3146DB8C9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517" y="2692868"/>
            <a:ext cx="7510483" cy="36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1B542-2FB7-744B-E82F-66A780AC9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9CC9AE-59A2-6CDC-13C9-02CA2E63DDC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B7707-8A88-3654-4CBB-F47F20EEFB81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9CF6ED-B75A-6C45-B254-362AEB7F48D4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9CF6ED-B75A-6C45-B254-362AEB7F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82A30C-57C1-7BE1-322A-D0A8A0A124CB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82A30C-57C1-7BE1-322A-D0A8A0A12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34FBB7-B5D6-93D1-34F2-37938231C850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34FBB7-B5D6-93D1-34F2-37938231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DD2A31-560E-BE66-C2C2-065B7C5B0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4163"/>
            <a:ext cx="6650409" cy="3273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27810-3ACC-8D98-1DAE-E6645018C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091" y="2558143"/>
            <a:ext cx="7719308" cy="38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26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D138-7C9A-E888-D1D4-9C3B04517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88F200-4169-39AC-D256-526F9F61BF9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7FF35-90FA-21A3-D0B3-6F8A50DDB592}"/>
              </a:ext>
            </a:extLst>
          </p:cNvPr>
          <p:cNvSpPr txBox="1"/>
          <p:nvPr/>
        </p:nvSpPr>
        <p:spPr>
          <a:xfrm>
            <a:off x="3537856" y="84656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insights can we draw from across organs?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41770F-78BA-07DD-F43B-5D40205E8B9F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41770F-78BA-07DD-F43B-5D40205E8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C9D62-099B-491F-70A9-3E37271CB94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1C9D62-099B-491F-70A9-3E37271C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6C5382-EDE0-4297-9C0C-12F23B4B2234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6C5382-EDE0-4297-9C0C-12F23B4B2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76C59F-C35F-E20D-55CD-4AB179372AA4}"/>
              </a:ext>
            </a:extLst>
          </p:cNvPr>
          <p:cNvSpPr txBox="1"/>
          <p:nvPr/>
        </p:nvSpPr>
        <p:spPr>
          <a:xfrm>
            <a:off x="3766457" y="769441"/>
            <a:ext cx="1052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And, how removing “mis-segmentation” samples helps?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7E14B-4253-5E07-C81B-285A3CF17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75619"/>
            <a:ext cx="6727371" cy="33077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F6A14-8844-FCDA-B770-B050B0392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197" y="2701447"/>
            <a:ext cx="7590202" cy="373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19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8267-5244-5A8E-069B-A386E4B7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4C7B3-502E-FBB0-58CC-E77ECD844779}"/>
                  </a:ext>
                </a:extLst>
              </p:cNvPr>
              <p:cNvSpPr txBox="1"/>
              <p:nvPr/>
            </p:nvSpPr>
            <p:spPr>
              <a:xfrm>
                <a:off x="282276" y="1407203"/>
                <a:ext cx="14065847" cy="744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Error,  </a:t>
                </a:r>
                <a14:m>
                  <m:oMath xmlns:m="http://schemas.openxmlformats.org/officeDocument/2006/math"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3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35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3600" b="1"/>
                      <m:t>∈ </m:t>
                    </m:r>
                    <m:r>
                      <m:rPr>
                        <m:nor/>
                      </m:rPr>
                      <a:rPr lang="en-US" sz="3600" b="1" i="0" smtClean="0"/>
                      <m:t> </m:t>
                    </m:r>
                    <m:r>
                      <m:rPr>
                        <m:nor/>
                      </m:rPr>
                      <a:rPr lang="en-US" sz="3600" b="1"/>
                      <m:t>[0, 1]</m:t>
                    </m:r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B4C7B3-502E-FBB0-58CC-E77ECD844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407203"/>
                <a:ext cx="14065847" cy="744563"/>
              </a:xfrm>
              <a:prstGeom prst="rect">
                <a:avLst/>
              </a:prstGeom>
              <a:blipFill>
                <a:blip r:embed="rId2"/>
                <a:stretch>
                  <a:fillRect l="-1256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DED11B-1AE4-9BDF-AC11-333D66E8B8EF}"/>
                  </a:ext>
                </a:extLst>
              </p:cNvPr>
              <p:cNvSpPr txBox="1"/>
              <p:nvPr/>
            </p:nvSpPr>
            <p:spPr>
              <a:xfrm>
                <a:off x="282276" y="256158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3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Pd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DED11B-1AE4-9BDF-AC11-333D66E8B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2561586"/>
                <a:ext cx="14065847" cy="446276"/>
              </a:xfrm>
              <a:prstGeom prst="rect">
                <a:avLst/>
              </a:prstGeom>
              <a:blipFill>
                <a:blip r:embed="rId3"/>
                <a:stretch>
                  <a:fillRect l="-607"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CDE605-FA41-B101-720A-8E502DE70331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CDE605-FA41-B101-720A-8E502DE70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4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53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FA0EF-D686-ECFF-28EC-603F49A0E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8EE5F-348D-8906-0043-1C8A8F8D0468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Liver </a:t>
                </a:r>
                <a:r>
                  <a:rPr lang="en-US" sz="3000" i="1" dirty="0">
                    <a:sym typeface="Wingdings" panose="05000000000000000000" pitchFamily="2" charset="2"/>
                  </a:rPr>
                  <a:t>(Easy</a:t>
                </a:r>
                <a:r>
                  <a:rPr lang="en-US" sz="3000" i="1" dirty="0"/>
                  <a:t> – high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Volume-based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8EE5F-348D-8906-0043-1C8A8F8D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FF82C0-198D-639D-6AF7-91D9ECF69651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FF82C0-198D-639D-6AF7-91D9ECF69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87C2D-D51F-157E-9F61-1CB43E2F99C8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87C2D-D51F-157E-9F61-1CB43E2F9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910FE0-9321-3199-1548-70A8F45BE142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910FE0-9321-3199-1548-70A8F45BE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7DECCC-6DAF-8014-EFD1-33F6B69E568F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7DECCC-6DAF-8014-EFD1-33F6B69E5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6BB60E-25A5-7621-AD22-4A27A26F10A1}"/>
                  </a:ext>
                </a:extLst>
              </p:cNvPr>
              <p:cNvSpPr txBox="1"/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∈ </m:t>
                    </m:r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[0, 1]</m:t>
                    </m:r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6BB60E-25A5-7621-AD22-4A27A26F1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blipFill>
                <a:blip r:embed="rId7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85E724D-B0C7-2A68-36E5-E5F34DB30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87754"/>
            <a:ext cx="7162800" cy="3525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97DEB7-8A94-0910-3176-7B59B6A66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598" y="2601800"/>
            <a:ext cx="7162800" cy="35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6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7DE60-BA2A-9402-4850-34F425C5D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4FD06-FD4E-B112-B7DA-D43FC0278F64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Liver </a:t>
                </a:r>
                <a:r>
                  <a:rPr lang="en-US" sz="3000" i="1" dirty="0">
                    <a:sym typeface="Wingdings" panose="05000000000000000000" pitchFamily="2" charset="2"/>
                  </a:rPr>
                  <a:t>(Easy</a:t>
                </a:r>
                <a:r>
                  <a:rPr lang="en-US" sz="3000" i="1" dirty="0"/>
                  <a:t> – high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SA-based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4FD06-FD4E-B112-B7DA-D43FC027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DAF394-029A-2C69-E59D-2227DB71DAAF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DAF394-029A-2C69-E59D-2227DB71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D91BF-9ADB-7AD2-E1F7-37C80F8C336D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D91BF-9ADB-7AD2-E1F7-37C80F8C3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68FDBA-B43C-54CD-88C9-79C3D50802A6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68FDBA-B43C-54CD-88C9-79C3D508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952F24-65F3-2DBF-1E2F-6008DB55910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952F24-65F3-2DBF-1E2F-6008DB559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93F8ADF-9274-7ABA-A52D-312C8B85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03040"/>
            <a:ext cx="6901543" cy="3396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73A9C-96BC-9345-7C5F-175C75A37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572" y="2805024"/>
            <a:ext cx="7445828" cy="36578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00CF2F-08C0-5F94-3A04-1496391C1622}"/>
                  </a:ext>
                </a:extLst>
              </p:cNvPr>
              <p:cNvSpPr txBox="1"/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∈ </m:t>
                    </m:r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[0, 1]</m:t>
                    </m:r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00CF2F-08C0-5F94-3A04-1496391C1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blipFill>
                <a:blip r:embed="rId2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9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3DA53-1F2D-AD0E-8825-9A0B63FE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664D8-F573-97B0-4390-299A714DC89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F8205-6DEC-4D57-2EE7-DE84BAF1E089}"/>
              </a:ext>
            </a:extLst>
          </p:cNvPr>
          <p:cNvSpPr txBox="1"/>
          <p:nvPr/>
        </p:nvSpPr>
        <p:spPr>
          <a:xfrm>
            <a:off x="3668751" y="769441"/>
            <a:ext cx="1062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Why to only consider under, good and over segmentation?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3106D-5AD5-8DAF-A757-51A166DE4400}"/>
              </a:ext>
            </a:extLst>
          </p:cNvPr>
          <p:cNvSpPr txBox="1"/>
          <p:nvPr/>
        </p:nvSpPr>
        <p:spPr>
          <a:xfrm>
            <a:off x="122663" y="1355215"/>
            <a:ext cx="1417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Why do I propose dropping the fourth category (complete mis-segmentation)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2DB65F-5AFA-917A-1278-472F24D70C2D}"/>
                  </a:ext>
                </a:extLst>
              </p:cNvPr>
              <p:cNvSpPr txBox="1"/>
              <p:nvPr/>
            </p:nvSpPr>
            <p:spPr>
              <a:xfrm>
                <a:off x="440871" y="1973121"/>
                <a:ext cx="13748657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(Near) perfect segmentation vs Complete mis-segmentation </a:t>
                </a:r>
                <a:r>
                  <a:rPr lang="en-US" dirty="0">
                    <a:sym typeface="Wingdings" panose="05000000000000000000" pitchFamily="2" charset="2"/>
                  </a:rPr>
                  <a:t> These are the only two categories that cannot be separated cleanly using a combined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𝐷𝑆𝐶</m:t>
                    </m:r>
                  </m:oMath>
                </a14:m>
                <a:r>
                  <a:rPr lang="en-US" dirty="0"/>
                  <a:t> error score; it requires both of these values separately.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2DB65F-5AFA-917A-1278-472F24D7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1" y="1973121"/>
                <a:ext cx="13748657" cy="1292662"/>
              </a:xfrm>
              <a:prstGeom prst="rect">
                <a:avLst/>
              </a:prstGeom>
              <a:blipFill>
                <a:blip r:embed="rId2"/>
                <a:stretch>
                  <a:fillRect l="-798" t="-5660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D442F-EA70-7AF5-F9E4-8D7B04EE1900}"/>
                  </a:ext>
                </a:extLst>
              </p:cNvPr>
              <p:cNvSpPr txBox="1"/>
              <p:nvPr/>
            </p:nvSpPr>
            <p:spPr>
              <a:xfrm>
                <a:off x="228599" y="6758166"/>
                <a:ext cx="1374865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ym typeface="Wingdings" panose="05000000000000000000" pitchFamily="2" charset="2"/>
                  </a:rPr>
                  <a:t> Everything considered, it is probably easier to drop the complete mis-segmentation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𝒍𝒐𝒘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𝑫𝑺𝑪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) category for now. The rest of the data fits cleanly within our methods.</a:t>
                </a:r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D442F-EA70-7AF5-F9E4-8D7B04EE1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6758166"/>
                <a:ext cx="13748657" cy="892552"/>
              </a:xfrm>
              <a:prstGeom prst="rect">
                <a:avLst/>
              </a:prstGeom>
              <a:blipFill>
                <a:blip r:embed="rId3"/>
                <a:stretch>
                  <a:fillRect l="-754" t="-8219" r="-488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1C02532-829C-05F1-E70F-B8971B6DB91F}"/>
              </a:ext>
            </a:extLst>
          </p:cNvPr>
          <p:cNvSpPr txBox="1"/>
          <p:nvPr/>
        </p:nvSpPr>
        <p:spPr>
          <a:xfrm>
            <a:off x="440871" y="3402403"/>
            <a:ext cx="137486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Complete mis-segmentation is the only category that does not fit into the under/ over-segmentation bracket (the revised workflow).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F25A3C-804A-2F83-B043-2783B1AC5FE6}"/>
                  </a:ext>
                </a:extLst>
              </p:cNvPr>
              <p:cNvSpPr txBox="1"/>
              <p:nvPr/>
            </p:nvSpPr>
            <p:spPr>
              <a:xfrm>
                <a:off x="440871" y="4499246"/>
                <a:ext cx="1374865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(Near) perfect segmentation &amp; Complete mis-segmentation </a:t>
                </a:r>
                <a:r>
                  <a:rPr lang="en-US" dirty="0">
                    <a:sym typeface="Wingdings" panose="05000000000000000000" pitchFamily="2" charset="2"/>
                  </a:rPr>
                  <a:t> Only two categories where the volume- and surface-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dirty="0"/>
                  <a:t> (AND DSC) scores do not agree.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F25A3C-804A-2F83-B043-2783B1AC5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1" y="4499246"/>
                <a:ext cx="13748657" cy="892552"/>
              </a:xfrm>
              <a:prstGeom prst="rect">
                <a:avLst/>
              </a:prstGeom>
              <a:blipFill>
                <a:blip r:embed="rId4"/>
                <a:stretch>
                  <a:fillRect l="-798" t="-7534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0FF1A89-7AA5-B8F7-3447-CCE9E08B08E5}"/>
              </a:ext>
            </a:extLst>
          </p:cNvPr>
          <p:cNvSpPr txBox="1"/>
          <p:nvPr/>
        </p:nvSpPr>
        <p:spPr>
          <a:xfrm>
            <a:off x="440871" y="5676117"/>
            <a:ext cx="139888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There aren’t many samples with this kind of error.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</a:t>
            </a:r>
            <a:r>
              <a:rPr lang="en-US" b="1" dirty="0" err="1">
                <a:sym typeface="Wingdings" panose="05000000000000000000" pitchFamily="2" charset="2"/>
              </a:rPr>
              <a:t>TotalSegmentator</a:t>
            </a:r>
            <a:r>
              <a:rPr lang="en-US" b="1" dirty="0">
                <a:sym typeface="Wingdings" panose="05000000000000000000" pitchFamily="2" charset="2"/>
              </a:rPr>
              <a:t> model is good enough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2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4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E582F-06C7-3E67-6F66-8BD6C3E1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4DB370-F3D7-B1C6-EE5D-BFE1E27293C7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Stomach </a:t>
                </a:r>
                <a:r>
                  <a:rPr lang="en-US" sz="3000" i="1" dirty="0">
                    <a:sym typeface="Wingdings" panose="05000000000000000000" pitchFamily="2" charset="2"/>
                  </a:rPr>
                  <a:t>(Moderate</a:t>
                </a:r>
                <a:r>
                  <a:rPr lang="en-US" sz="3000" i="1" dirty="0"/>
                  <a:t> – medium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4DB370-F3D7-B1C6-EE5D-BFE1E272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3007A8-F0FC-0F3A-7400-3681674F4766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3007A8-F0FC-0F3A-7400-3681674F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E01D7B-A8B7-2BB5-9E1C-60241006A3AA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E01D7B-A8B7-2BB5-9E1C-60241006A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37CB1C-5DCB-E602-AF9E-0F484F6D2CB0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37CB1C-5DCB-E602-AF9E-0F484F6D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C3E52D-B2AE-C360-8505-EAD8AC72E872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C3E52D-B2AE-C360-8505-EAD8AC72E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3651659-0D6E-EFF2-E1D8-130CDE954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2650917"/>
            <a:ext cx="7674429" cy="377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1DD2E-AE5A-B841-F71B-F9D42A8FD6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9218" y="2650917"/>
            <a:ext cx="6651182" cy="32656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55B09D-DDF6-36A8-74F6-8623A907BFB9}"/>
                  </a:ext>
                </a:extLst>
              </p:cNvPr>
              <p:cNvSpPr txBox="1"/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∈ </m:t>
                    </m:r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[0, 1]</m:t>
                    </m:r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55B09D-DDF6-36A8-74F6-8623A907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blipFill>
                <a:blip r:embed="rId9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90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0A494-861A-633C-5518-9B7BDAED9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14C416-466A-9D16-86B4-90F6FF5204A2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Stomach </a:t>
                </a:r>
                <a:r>
                  <a:rPr lang="en-US" sz="3000" i="1" dirty="0">
                    <a:sym typeface="Wingdings" panose="05000000000000000000" pitchFamily="2" charset="2"/>
                  </a:rPr>
                  <a:t>(Moderate</a:t>
                </a:r>
                <a:r>
                  <a:rPr lang="en-US" sz="3000" i="1" dirty="0"/>
                  <a:t> – medium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14C416-466A-9D16-86B4-90F6FF52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20AA28-3689-1D8E-E304-51BB8E000A52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20AA28-3689-1D8E-E304-51BB8E000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B600B6-97A0-6A97-89DF-D21F8E316B87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B600B6-97A0-6A97-89DF-D21F8E316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9634C9-F242-3886-68B2-FF9CC26099ED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9634C9-F242-3886-68B2-FF9CC260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4CC1DF-FC7E-808F-2185-70C6E477975E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4CC1DF-FC7E-808F-2185-70C6E4779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0D13242-D704-D7FD-B5AF-186DFCCE7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9" y="2817231"/>
            <a:ext cx="6792368" cy="3343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5932F-A920-E7E9-5176-F6E90E0EA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4281" y="2817231"/>
            <a:ext cx="7516119" cy="36924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77CD8-61CD-6165-3DDC-539CC0C393F6}"/>
                  </a:ext>
                </a:extLst>
              </p:cNvPr>
              <p:cNvSpPr txBox="1"/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∈ </m:t>
                    </m:r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[0, 1]</m:t>
                    </m:r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77CD8-61CD-6165-3DDC-539CC0C39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blipFill>
                <a:blip r:embed="rId9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17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B1E69-F8A2-F448-E8F3-C95DBEA61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33E56-8D1B-037C-3A8D-825FE2D1F128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Pancreas </a:t>
                </a:r>
                <a:r>
                  <a:rPr lang="en-US" sz="3000" i="1" dirty="0">
                    <a:sym typeface="Wingdings" panose="05000000000000000000" pitchFamily="2" charset="2"/>
                  </a:rPr>
                  <a:t>(Difficult</a:t>
                </a:r>
                <a:r>
                  <a:rPr lang="en-US" sz="3000" i="1" dirty="0"/>
                  <a:t> – low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33E56-8D1B-037C-3A8D-825FE2D1F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2A52FB-FAD8-D20A-7393-FF3083A8FAD2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2A52FB-FAD8-D20A-7393-FF3083A8F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1E0A62-C002-7DF8-0908-2D40E472536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1E0A62-C002-7DF8-0908-2D40E4725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D53DB9-68D1-3706-F0C2-1DA0D45D0E68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D53DB9-68D1-3706-F0C2-1DA0D45D0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364A80-2443-DCA6-31B9-DE4C2518BDF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364A80-2443-DCA6-31B9-DE4C2518B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04F6C2-508D-209B-C210-976378C87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27218"/>
            <a:ext cx="7315200" cy="360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9AC2F4-37CB-49D3-A893-8939040CF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9962" y="2727218"/>
            <a:ext cx="6923229" cy="34011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9C8FB1-75CA-AA24-E32C-96435C023191}"/>
                  </a:ext>
                </a:extLst>
              </p:cNvPr>
              <p:cNvSpPr txBox="1"/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∈ </m:t>
                    </m:r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[0, 1]</m:t>
                    </m:r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9C8FB1-75CA-AA24-E32C-96435C023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blipFill>
                <a:blip r:embed="rId9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41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12E4A-4839-FF0B-3EA8-6E180F88E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31D5B0-3C97-F97A-2EBD-25CF6C30034A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Pancreas </a:t>
                </a:r>
                <a:r>
                  <a:rPr lang="en-US" sz="3000" i="1" dirty="0">
                    <a:sym typeface="Wingdings" panose="05000000000000000000" pitchFamily="2" charset="2"/>
                  </a:rPr>
                  <a:t>(Difficult</a:t>
                </a:r>
                <a:r>
                  <a:rPr lang="en-US" sz="3000" i="1" dirty="0"/>
                  <a:t> – low DSC organ) </a:t>
                </a:r>
                <a:r>
                  <a:rPr lang="en-US" sz="3000" i="1" dirty="0">
                    <a:sym typeface="Wingdings" panose="05000000000000000000" pitchFamily="2" charset="2"/>
                  </a:rPr>
                  <a:t> 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31D5B0-3C97-F97A-2EBD-25CF6C300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41F4AB-84EF-F18E-874B-9BBF2C943157}"/>
                  </a:ext>
                </a:extLst>
              </p:cNvPr>
              <p:cNvSpPr txBox="1"/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41F4AB-84EF-F18E-874B-9BBF2C943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30624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66B51-F696-32C5-8BE5-C8CA1777FF75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66B51-F696-32C5-8BE5-C8CA1777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9A54E6-9F87-1A3E-8A66-F66C3826E08C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9A54E6-9F87-1A3E-8A66-F66C3826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48AFC8-CA2D-3C91-783F-4513744C6A8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48AFC8-CA2D-3C91-783F-4513744C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9D09EF9-A4E5-A17E-6C66-78F5ACE56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902" y="2330078"/>
            <a:ext cx="7838498" cy="385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8C26E-0726-5831-463B-787BF8AEB3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67986"/>
            <a:ext cx="6281057" cy="30936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0F2EF9-E124-0FB1-9C26-F6024613E943}"/>
                  </a:ext>
                </a:extLst>
              </p:cNvPr>
              <p:cNvSpPr txBox="1"/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∈ </m:t>
                    </m:r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[0, 1]</m:t>
                    </m:r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0F2EF9-E124-0FB1-9C26-F6024613E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blipFill>
                <a:blip r:embed="rId9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B603C-7295-DC17-49EA-683064A3A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068D8E-4FB7-9521-1ACE-537F2E19346A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Across organs – Liver, Stomach, Pancreas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068D8E-4FB7-9521-1ACE-537F2E19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DED371-9CEE-3A8A-CE27-C90B5782D704}"/>
                  </a:ext>
                </a:extLst>
              </p:cNvPr>
              <p:cNvSpPr txBox="1"/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DED371-9CEE-3A8A-CE27-C90B5782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C48247-99BA-8314-4467-0DA190005EB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C48247-99BA-8314-4467-0DA190005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20C5B-41ED-6652-BEBF-992392D90C30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20C5B-41ED-6652-BEBF-992392D90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94184D-6F1B-3908-BAFB-5A8EF6F43A7F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94184D-6F1B-3908-BAFB-5A8EF6F43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46F0386-E93F-B167-55F4-90E1CE1D9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018605"/>
            <a:ext cx="7263922" cy="3571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FFD0A4-0753-C7CB-5658-F1CE5B802C8D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FF30C-F9BC-7F7B-C701-1073AC9C7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2645" y="3018605"/>
            <a:ext cx="6977754" cy="34299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41079-1722-D137-0D3F-F5F1C976D0AE}"/>
                  </a:ext>
                </a:extLst>
              </p:cNvPr>
              <p:cNvSpPr txBox="1"/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∈ </m:t>
                    </m:r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[0, 1]</m:t>
                    </m:r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441079-1722-D137-0D3F-F5F1C976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blipFill>
                <a:blip r:embed="rId9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78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8F519-EA6E-6E60-24BB-F55BC77C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73EBF4-85A9-A58B-4E87-63099DE65AA4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Across organs – Liver, Stomach, Pancreas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73EBF4-85A9-A58B-4E87-63099DE65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A686A-9BBC-159C-788F-509D212A2BDD}"/>
                  </a:ext>
                </a:extLst>
              </p:cNvPr>
              <p:cNvSpPr txBox="1"/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A686A-9BBC-159C-788F-509D212A2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57" y="106457"/>
                <a:ext cx="11092543" cy="600164"/>
              </a:xfrm>
              <a:prstGeom prst="rect">
                <a:avLst/>
              </a:prstGeom>
              <a:blipFill>
                <a:blip r:embed="rId3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6FBDB3-0994-756D-2F0F-6EE11374C8A0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6FBDB3-0994-756D-2F0F-6EE11374C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1699FB-5542-F0FF-139B-2F88F79A2472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1699FB-5542-F0FF-139B-2F88F79A2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743A20-9C62-71F6-CE2E-0E4CB984300E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743A20-9C62-71F6-CE2E-0E4CB9843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7B5885D-798C-2084-C4AE-3766DA7D6B93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12185-A867-3D08-19EF-7AF0C2585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01447"/>
            <a:ext cx="6607629" cy="3248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2E752D-BA91-E063-FE21-EAE08207A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741" y="2611800"/>
            <a:ext cx="7757658" cy="38132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A54C17-33A3-CB73-3B28-1E7152445ABC}"/>
                  </a:ext>
                </a:extLst>
              </p:cNvPr>
              <p:cNvSpPr txBox="1"/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∈ </m:t>
                    </m:r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>
                        <a:solidFill>
                          <a:schemeClr val="bg1"/>
                        </a:solidFill>
                      </a:rPr>
                      <m:t>[0, 1]</m:t>
                    </m:r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A54C17-33A3-CB73-3B28-1E7152445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782415"/>
                <a:ext cx="14065847" cy="390492"/>
              </a:xfrm>
              <a:prstGeom prst="rect">
                <a:avLst/>
              </a:prstGeom>
              <a:blipFill>
                <a:blip r:embed="rId9"/>
                <a:stretch>
                  <a:fillRect l="-21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74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C6A6B-ACDD-9A4C-237A-B7B498294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6988F-1225-D325-9D2E-3561EF14CAB1}"/>
                  </a:ext>
                </a:extLst>
              </p:cNvPr>
              <p:cNvSpPr txBox="1"/>
              <p:nvPr/>
            </p:nvSpPr>
            <p:spPr>
              <a:xfrm>
                <a:off x="282276" y="1407203"/>
                <a:ext cx="14065847" cy="24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Segmentation Quality Score, </a:t>
                </a:r>
                <a14:m>
                  <m:oMath xmlns:m="http://schemas.openxmlformats.org/officeDocument/2006/math"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𝛕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sSub>
                      <m:sSub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num>
                      <m:den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</m:t>
                        </m:r>
                      </m:den>
                    </m:f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𝜷𝝐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500" b="1" dirty="0"/>
                  <a:t>: </a:t>
                </a:r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500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f>
                          <m:fPr>
                            <m:ctrlP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sz="3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num>
                      <m:den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pt-BR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3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3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5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6988F-1225-D325-9D2E-3561EF14C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407203"/>
                <a:ext cx="14065847" cy="2498954"/>
              </a:xfrm>
              <a:prstGeom prst="rect">
                <a:avLst/>
              </a:prstGeom>
              <a:blipFill>
                <a:blip r:embed="rId2"/>
                <a:stretch>
                  <a:fillRect l="-1256" b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B9B910-0F15-C3C8-40C5-DB810BAD6195}"/>
                  </a:ext>
                </a:extLst>
              </p:cNvPr>
              <p:cNvSpPr txBox="1"/>
              <p:nvPr/>
            </p:nvSpPr>
            <p:spPr>
              <a:xfrm>
                <a:off x="282276" y="4455700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3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Pd</m:t>
                        </m:r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B9B910-0F15-C3C8-40C5-DB810BA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455700"/>
                <a:ext cx="14065847" cy="446276"/>
              </a:xfrm>
              <a:prstGeom prst="rect">
                <a:avLst/>
              </a:prstGeom>
              <a:blipFill>
                <a:blip r:embed="rId3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87251-4706-9479-620D-34CBB36C478C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87251-4706-9479-620D-34CBB36C4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4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1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64191-3825-7B9E-2A7C-2EA15ECA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F1E244-27AD-AFF9-8C47-BE84D9861A3E}"/>
                  </a:ext>
                </a:extLst>
              </p:cNvPr>
              <p:cNvSpPr txBox="1"/>
              <p:nvPr/>
            </p:nvSpPr>
            <p:spPr>
              <a:xfrm>
                <a:off x="228599" y="1330440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Liver </a:t>
                </a:r>
                <a:r>
                  <a:rPr lang="en-US" sz="3000" i="1" dirty="0">
                    <a:sym typeface="Wingdings" panose="05000000000000000000" pitchFamily="2" charset="2"/>
                  </a:rPr>
                  <a:t>(Easy</a:t>
                </a:r>
                <a:r>
                  <a:rPr lang="en-US" sz="3000" i="1" dirty="0"/>
                  <a:t> – high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F1E244-27AD-AFF9-8C47-BE84D986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30440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833FE2-1B04-D4C2-412A-58DA84830F1A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833FE2-1B04-D4C2-412A-58DA84830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BC0E93-FA51-957F-5D4A-0BA8DEF1722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BC0E93-FA51-957F-5D4A-0BA8DEF1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FCBC90-6C43-74ED-11CF-0C19FED4CE38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FCBC90-6C43-74ED-11CF-0C19FED4C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994CDF-B22E-2850-934F-0A2DDB4D700C}"/>
                  </a:ext>
                </a:extLst>
              </p:cNvPr>
              <p:cNvSpPr txBox="1"/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994CDF-B22E-2850-934F-0A2DDB4D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blipFill>
                <a:blip r:embed="rId7"/>
                <a:stretch>
                  <a:fillRect l="-58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400F8E5-87E3-6EFC-EC8A-C7FCDA3C2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" y="1907830"/>
            <a:ext cx="5851405" cy="2880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76B20-86E7-E1D7-650F-9A1ADCBF78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" y="4909457"/>
            <a:ext cx="5851406" cy="2872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44A9E2-1A5C-9FEC-6810-D58E6C2F62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8003" y="1895324"/>
            <a:ext cx="7872394" cy="3874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F02B0-8697-1773-C6BF-344F8E47B118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F02B0-8697-1773-C6BF-344F8E47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1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882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DA61D-BE1C-E0CF-302A-56E43F50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343976-D6F8-AC10-85E8-56EC5368874C}"/>
                  </a:ext>
                </a:extLst>
              </p:cNvPr>
              <p:cNvSpPr txBox="1"/>
              <p:nvPr/>
            </p:nvSpPr>
            <p:spPr>
              <a:xfrm>
                <a:off x="228599" y="1312877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Liver </a:t>
                </a:r>
                <a:r>
                  <a:rPr lang="en-US" sz="3000" i="1" dirty="0">
                    <a:sym typeface="Wingdings" panose="05000000000000000000" pitchFamily="2" charset="2"/>
                  </a:rPr>
                  <a:t>(Easy</a:t>
                </a:r>
                <a:r>
                  <a:rPr lang="en-US" sz="3000" i="1" dirty="0"/>
                  <a:t> – high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343976-D6F8-AC10-85E8-56EC5368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12877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C686D2-CF84-08F5-56B8-6C3231FC7FCC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C686D2-CF84-08F5-56B8-6C3231FC7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D9A82-2A20-E400-D975-0AE86A826123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D9A82-2A20-E400-D975-0AE86A82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B868CF-9C43-75A0-C5E1-A2A764DAD4A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B868CF-9C43-75A0-C5E1-A2A764DAD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B6C48E-E6B2-15AC-5CAA-3355D1C5E10A}"/>
                  </a:ext>
                </a:extLst>
              </p:cNvPr>
              <p:cNvSpPr txBox="1"/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B6C48E-E6B2-15AC-5CAA-3355D1C5E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457" y="7391923"/>
                <a:ext cx="6291943" cy="390492"/>
              </a:xfrm>
              <a:prstGeom prst="rect">
                <a:avLst/>
              </a:prstGeom>
              <a:blipFill>
                <a:blip r:embed="rId7"/>
                <a:stretch>
                  <a:fillRect l="-58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D2AFB6-0C2D-EED1-E5F9-E80A16FE336A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D2AFB6-0C2D-EED1-E5F9-E80A16FE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8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B83F787-C817-98F5-BBF9-5605B6BB4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884438"/>
            <a:ext cx="6052457" cy="2978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B58126-EA43-787B-BDF0-70775E6B7D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96212"/>
            <a:ext cx="5671456" cy="2786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4E99E8-6C21-9589-1D18-2402B79D12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4752" y="1866875"/>
            <a:ext cx="8195647" cy="40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66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D549-54F9-65A7-C35E-A7A8FE9BF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419A1-097C-A2D1-D3A8-883FB13814AC}"/>
                  </a:ext>
                </a:extLst>
              </p:cNvPr>
              <p:cNvSpPr txBox="1"/>
              <p:nvPr/>
            </p:nvSpPr>
            <p:spPr>
              <a:xfrm>
                <a:off x="228599" y="1261676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Stomach </a:t>
                </a:r>
                <a:r>
                  <a:rPr lang="en-US" sz="3000" i="1" dirty="0">
                    <a:sym typeface="Wingdings" panose="05000000000000000000" pitchFamily="2" charset="2"/>
                  </a:rPr>
                  <a:t>(Moderate</a:t>
                </a:r>
                <a:r>
                  <a:rPr lang="en-US" sz="3000" i="1" dirty="0"/>
                  <a:t> – medium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419A1-097C-A2D1-D3A8-883FB1381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261676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7FC7BE-9200-3A7F-C14E-B59687639772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7FC7BE-9200-3A7F-C14E-B59687639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8E4B52-3938-45E5-690E-C55E119A63BB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8E4B52-3938-45E5-690E-C55E119A6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6447C5-B979-670D-FCD6-F9B15345E0B0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6447C5-B979-670D-FCD6-F9B15345E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CBB188B-050B-1309-E984-28CEA2B75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896717"/>
            <a:ext cx="5823858" cy="286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14A11-9A9A-E834-611F-C3372BD57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4860298"/>
            <a:ext cx="5823856" cy="2859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4D413-E242-2EA8-A62F-F5C823D2BE69}"/>
                  </a:ext>
                </a:extLst>
              </p:cNvPr>
              <p:cNvSpPr txBox="1"/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4D413-E242-2EA8-A62F-F5C823D2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blipFill>
                <a:blip r:embed="rId8"/>
                <a:stretch>
                  <a:fillRect l="-606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128B6D2-0140-48C1-56CA-FF4C1B480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988" y="1815674"/>
            <a:ext cx="8432411" cy="4149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46AD15-2687-CEBF-524C-10CCC17EFBBD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46AD15-2687-CEBF-524C-10CCC17E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1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890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F06E-65AE-CDE3-824D-F7B9AF281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2F9F6-2460-C573-5CCD-E43EEF98EBFC}"/>
              </a:ext>
            </a:extLst>
          </p:cNvPr>
          <p:cNvSpPr txBox="1"/>
          <p:nvPr/>
        </p:nvSpPr>
        <p:spPr>
          <a:xfrm>
            <a:off x="223726" y="181013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About the data – </a:t>
            </a:r>
            <a:r>
              <a:rPr lang="en-US" sz="3000" b="1" i="1" dirty="0"/>
              <a:t>TotalSegmentatorV2-r-Sep.21.2023</a:t>
            </a:r>
            <a:r>
              <a:rPr lang="en-US" sz="3000" b="1" dirty="0"/>
              <a:t> [TS1, TS2, TS3]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471AB-099B-DB0B-4594-377DEDD92DB3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80845-C4C2-62B8-BB5E-C327FAE33E8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FB63B-C729-0895-EE9A-DBCDAF42682D}"/>
              </a:ext>
            </a:extLst>
          </p:cNvPr>
          <p:cNvSpPr txBox="1"/>
          <p:nvPr/>
        </p:nvSpPr>
        <p:spPr>
          <a:xfrm>
            <a:off x="218853" y="242627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1228 CT scans across 123 labels (117 anatomical structures).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A5A03-8303-5F54-B787-5AD321B4511F}"/>
              </a:ext>
            </a:extLst>
          </p:cNvPr>
          <p:cNvSpPr txBox="1"/>
          <p:nvPr/>
        </p:nvSpPr>
        <p:spPr>
          <a:xfrm>
            <a:off x="730481" y="3042425"/>
            <a:ext cx="10220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Column “split”: 1082 train, 57 validation, 89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D4043-958E-81BC-DD77-94E005D5378A}"/>
              </a:ext>
            </a:extLst>
          </p:cNvPr>
          <p:cNvSpPr txBox="1"/>
          <p:nvPr/>
        </p:nvSpPr>
        <p:spPr>
          <a:xfrm>
            <a:off x="730480" y="3658572"/>
            <a:ext cx="13721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Total 89 test cases – but only 61 cases with non-empty </a:t>
            </a:r>
            <a:r>
              <a:rPr lang="en-US" sz="3000" b="1" u="sng" dirty="0"/>
              <a:t>stomach + liver + pancreas</a:t>
            </a:r>
            <a:r>
              <a:rPr lang="en-US" sz="3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8923F-4CF1-E28C-9949-D26F043FA8C0}"/>
              </a:ext>
            </a:extLst>
          </p:cNvPr>
          <p:cNvSpPr txBox="1"/>
          <p:nvPr/>
        </p:nvSpPr>
        <p:spPr>
          <a:xfrm>
            <a:off x="301084" y="6053978"/>
            <a:ext cx="1098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[TS1] TS paper: </a:t>
            </a:r>
            <a:r>
              <a:rPr lang="en-US" sz="1800" b="1" dirty="0" err="1"/>
              <a:t>Wasserthal</a:t>
            </a:r>
            <a:r>
              <a:rPr lang="en-US" sz="1800" b="1" dirty="0"/>
              <a:t>, J., Breit, H.-C., Meyer, M. T., </a:t>
            </a:r>
            <a:r>
              <a:rPr lang="en-US" sz="1800" b="1" dirty="0" err="1"/>
              <a:t>Pradella</a:t>
            </a:r>
            <a:r>
              <a:rPr lang="en-US" sz="1800" b="1" dirty="0"/>
              <a:t>, M., Hinck, D., Sauter, A. W., Heye, T., Boll, D., Cyriac, J., Yang, S., Bach, M., &amp; </a:t>
            </a:r>
            <a:r>
              <a:rPr lang="en-US" sz="1800" b="1" dirty="0" err="1"/>
              <a:t>Segeroth</a:t>
            </a:r>
            <a:r>
              <a:rPr lang="en-US" sz="1800" b="1" dirty="0"/>
              <a:t>, M. (2023).</a:t>
            </a:r>
            <a:r>
              <a:rPr lang="en-US" sz="1800" dirty="0"/>
              <a:t> </a:t>
            </a:r>
            <a:r>
              <a:rPr lang="en-US" sz="1800" i="1" dirty="0" err="1"/>
              <a:t>TotalSegmentator</a:t>
            </a:r>
            <a:r>
              <a:rPr lang="en-US" sz="1800" i="1" dirty="0"/>
              <a:t>: Robust Segmentation of 104 Anatomic Structures in CT Images.</a:t>
            </a:r>
            <a:r>
              <a:rPr lang="en-US" sz="1800" dirty="0"/>
              <a:t> </a:t>
            </a:r>
            <a:r>
              <a:rPr lang="en-US" sz="1800" b="1" dirty="0"/>
              <a:t>Radiology: Artificial Intelligence</a:t>
            </a:r>
            <a:r>
              <a:rPr lang="en-US" sz="1800" dirty="0"/>
              <a:t>, </a:t>
            </a:r>
            <a:r>
              <a:rPr lang="en-US" sz="1800" b="1" dirty="0"/>
              <a:t>5</a:t>
            </a:r>
            <a:r>
              <a:rPr lang="en-US" sz="1800" dirty="0"/>
              <a:t>(2), e230024. </a:t>
            </a:r>
            <a:r>
              <a:rPr lang="en-US" sz="1800" dirty="0">
                <a:hlinkClick r:id="rId3"/>
              </a:rPr>
              <a:t>https://doi.org/10.1148/ryai.230024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57F15-62F2-CB7D-B34E-9C94B1018F22}"/>
              </a:ext>
            </a:extLst>
          </p:cNvPr>
          <p:cNvSpPr txBox="1"/>
          <p:nvPr/>
        </p:nvSpPr>
        <p:spPr>
          <a:xfrm>
            <a:off x="301084" y="6935145"/>
            <a:ext cx="1432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[TS2] TS dataset, </a:t>
            </a:r>
            <a:r>
              <a:rPr lang="en-US" sz="1800" dirty="0" err="1"/>
              <a:t>Zenodo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https://zenodo.org/records/10047292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C76CA-0895-A7B7-3A87-E13891C8BE97}"/>
              </a:ext>
            </a:extLst>
          </p:cNvPr>
          <p:cNvSpPr txBox="1"/>
          <p:nvPr/>
        </p:nvSpPr>
        <p:spPr>
          <a:xfrm>
            <a:off x="301084" y="7318984"/>
            <a:ext cx="1432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[TS3] TS GitHub (model + results): </a:t>
            </a:r>
            <a:r>
              <a:rPr lang="en-US" sz="1800" dirty="0">
                <a:hlinkClick r:id="rId5"/>
              </a:rPr>
              <a:t>https://github.com/wasserth/TotalSegmentator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01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  <p:bldP spid="7" grpId="0"/>
      <p:bldP spid="9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12ECA-5F20-DD35-7185-E45C20579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E9B01-2DB6-FD6E-6547-D7069A30D340}"/>
                  </a:ext>
                </a:extLst>
              </p:cNvPr>
              <p:cNvSpPr txBox="1"/>
              <p:nvPr/>
            </p:nvSpPr>
            <p:spPr>
              <a:xfrm>
                <a:off x="228599" y="1261676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Stomach </a:t>
                </a:r>
                <a:r>
                  <a:rPr lang="en-US" sz="3000" i="1" dirty="0">
                    <a:sym typeface="Wingdings" panose="05000000000000000000" pitchFamily="2" charset="2"/>
                  </a:rPr>
                  <a:t>(Moderate</a:t>
                </a:r>
                <a:r>
                  <a:rPr lang="en-US" sz="3000" i="1" dirty="0"/>
                  <a:t> – medium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E9B01-2DB6-FD6E-6547-D7069A30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261676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32E3EA-3DE4-3750-CDA3-4284ED24251E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32E3EA-3DE4-3750-CDA3-4284ED242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2A6C49-6849-0E0C-2586-2149CFA755AF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2A6C49-6849-0E0C-2586-2149CFA75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C66BD9-9AD4-4043-EFC5-5D4CBCF8F707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C66BD9-9AD4-4043-EFC5-5D4CBCF8F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F0591A-611F-D445-C4E9-E65D314B975F}"/>
                  </a:ext>
                </a:extLst>
              </p:cNvPr>
              <p:cNvSpPr txBox="1"/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F0591A-611F-D445-C4E9-E65D314B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9" y="7391923"/>
                <a:ext cx="5029199" cy="390492"/>
              </a:xfrm>
              <a:prstGeom prst="rect">
                <a:avLst/>
              </a:prstGeom>
              <a:blipFill>
                <a:blip r:embed="rId6"/>
                <a:stretch>
                  <a:fillRect l="-606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97A8CF-1597-9761-031A-4FA08198BAB6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97A8CF-1597-9761-031A-4FA08198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8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4EA181-5452-8220-10A1-5F2EE4296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257" y="1815674"/>
            <a:ext cx="8273141" cy="4071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C1C0F3-089F-F162-5DCE-C8652B90E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1804788"/>
            <a:ext cx="5714999" cy="2813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483BE6-7C6E-8E01-C693-112D656CE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5" y="4969198"/>
            <a:ext cx="5726445" cy="28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45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02322-4E9B-DD0F-5F96-A5211C6E1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E7F8E2-E6CF-DC69-1559-4CA11B7690C3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Pancreas </a:t>
                </a:r>
                <a:r>
                  <a:rPr lang="en-US" sz="3000" i="1" dirty="0">
                    <a:sym typeface="Wingdings" panose="05000000000000000000" pitchFamily="2" charset="2"/>
                  </a:rPr>
                  <a:t>(Difficult</a:t>
                </a:r>
                <a:r>
                  <a:rPr lang="en-US" sz="3000" i="1" dirty="0"/>
                  <a:t> – low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E7F8E2-E6CF-DC69-1559-4CA11B769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DED12-0073-5D62-FAAF-074D27A4AD60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DED12-0073-5D62-FAAF-074D27A4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A3363F-B8A5-5F6A-6471-702A4E7129A2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A3363F-B8A5-5F6A-6471-702A4E712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17328-53DB-68BA-9896-5FF3151AD21E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17328-53DB-68BA-9896-5FF3151AD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D02471-C986-8C17-0DC8-89D977195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9" y="2063190"/>
            <a:ext cx="5769428" cy="284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4C332-97E4-5014-F0F8-883B2E029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09" y="4903199"/>
            <a:ext cx="5769428" cy="2834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6A367-65AC-E7B8-2566-3353B6052BF7}"/>
                  </a:ext>
                </a:extLst>
              </p:cNvPr>
              <p:cNvSpPr txBox="1"/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6A367-65AC-E7B8-2566-3353B6052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blipFill>
                <a:blip r:embed="rId9"/>
                <a:stretch>
                  <a:fillRect l="-58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C0DA05A-2CA0-AB00-E55F-2D0D57362B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588" y="2087825"/>
            <a:ext cx="8220603" cy="4040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E325-7F20-1622-2728-9756E8C2AA6B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E325-7F20-1622-2728-9756E8C2A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11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22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9C728-D094-4FB3-C97C-E51D007A5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D5A9F-31B6-7325-A8F2-B038AAC558E5}"/>
                  </a:ext>
                </a:extLst>
              </p:cNvPr>
              <p:cNvSpPr txBox="1"/>
              <p:nvPr/>
            </p:nvSpPr>
            <p:spPr>
              <a:xfrm>
                <a:off x="228599" y="1282783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Pancreas </a:t>
                </a:r>
                <a:r>
                  <a:rPr lang="en-US" sz="3000" i="1" dirty="0">
                    <a:sym typeface="Wingdings" panose="05000000000000000000" pitchFamily="2" charset="2"/>
                  </a:rPr>
                  <a:t>(Difficult</a:t>
                </a:r>
                <a:r>
                  <a:rPr lang="en-US" sz="3000" i="1" dirty="0"/>
                  <a:t> – low DSC organ)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8D5A9F-31B6-7325-A8F2-B038AAC5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282783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E2D58-5791-7674-55ED-6E9A1A6B41B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E2D58-5791-7674-55ED-6E9A1A6B4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DF368-FDEA-50D9-65CF-5E2551513A7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DF368-FDEA-50D9-65CF-5E2551513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FFC67D-2EB0-957C-46A4-36B2B3B4E635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FFC67D-2EB0-957C-46A4-36B2B3B4E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4583A3-DD78-9760-EF71-B9F2846368A0}"/>
                  </a:ext>
                </a:extLst>
              </p:cNvPr>
              <p:cNvSpPr txBox="1"/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Error,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𝝀𝜷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𝑫𝑺𝑪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1600" b="1"/>
                      <m:t>∈ </m:t>
                    </m:r>
                    <m:r>
                      <m:rPr>
                        <m:nor/>
                      </m:rPr>
                      <a:rPr lang="en-US" sz="1600" b="1" i="0" smtClean="0"/>
                      <m:t> </m:t>
                    </m:r>
                    <m:r>
                      <m:rPr>
                        <m:nor/>
                      </m:rPr>
                      <a:rPr lang="en-US" sz="1600" b="1"/>
                      <m:t>[0, 1]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4583A3-DD78-9760-EF71-B9F28463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63" y="7391923"/>
                <a:ext cx="5232085" cy="390492"/>
              </a:xfrm>
              <a:prstGeom prst="rect">
                <a:avLst/>
              </a:prstGeom>
              <a:blipFill>
                <a:blip r:embed="rId7"/>
                <a:stretch>
                  <a:fillRect l="-58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A70923-FAD5-16DF-9CAA-7124BC0DA554}"/>
                  </a:ext>
                </a:extLst>
              </p:cNvPr>
              <p:cNvSpPr txBox="1"/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A70923-FAD5-16DF-9CAA-7124BC0DA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7602"/>
                <a:ext cx="11277600" cy="523220"/>
              </a:xfrm>
              <a:prstGeom prst="rect">
                <a:avLst/>
              </a:prstGeom>
              <a:blipFill>
                <a:blip r:embed="rId8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3F5C524-D935-6C12-2977-BA7D1940A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1456" y="1836781"/>
            <a:ext cx="8958943" cy="440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0F6F8-050C-1059-3173-4A5DAB963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5176690"/>
            <a:ext cx="5301045" cy="260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037E3-802D-ED0F-05A5-F55324F576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887739"/>
            <a:ext cx="5290457" cy="26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19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99A1-8953-FF14-BFB2-C04AC2B0B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CC9258-9090-D2E6-F0AC-DBF79B0D905C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Across organs – Liver, Stomach, Pancreas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Volume-based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CC9258-9090-D2E6-F0AC-DBF79B0D9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425C19-F472-809E-50FA-121271BA8C93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425C19-F472-809E-50FA-121271BA8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A9D153-A7E0-E2A5-96D5-7235A72B6A2E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A9D153-A7E0-E2A5-96D5-7235A72B6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CFF8AC-51D1-63A8-F9DE-C4CB23DC4C26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CFF8AC-51D1-63A8-F9DE-C4CB23DC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CE455A0-9F01-976E-016A-25DB667BB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017119"/>
            <a:ext cx="5470073" cy="2689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46A88-8EC8-1D71-6C81-F0BEE0CC6F64}"/>
              </a:ext>
            </a:extLst>
          </p:cNvPr>
          <p:cNvSpPr txBox="1"/>
          <p:nvPr/>
        </p:nvSpPr>
        <p:spPr>
          <a:xfrm>
            <a:off x="3445328" y="872307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952C8-B05C-3B30-3ED1-3007A5586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47897"/>
            <a:ext cx="5470073" cy="2688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038019-C075-2BFA-309C-6AD7BA357602}"/>
                  </a:ext>
                </a:extLst>
              </p:cNvPr>
              <p:cNvSpPr txBox="1"/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038019-C075-2BFA-309C-6AD7BA357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blipFill>
                <a:blip r:embed="rId8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E6D7BC2-7AC7-8137-10E0-44B86DFB1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0429" y="2017118"/>
            <a:ext cx="8479972" cy="41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4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8F73A-1EE8-F6B0-08DD-7A2E20717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1C72DD-9C22-9ED4-DEE2-3031F0D369F2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Across organs – Liver, Stomach, Pancreas </a:t>
                </a:r>
                <a:r>
                  <a:rPr lang="en-US" sz="3000" dirty="0">
                    <a:sym typeface="Wingdings" panose="05000000000000000000" pitchFamily="2" charset="2"/>
                  </a:rPr>
                  <a:t></a:t>
                </a:r>
                <a:r>
                  <a:rPr lang="en-US" sz="3000" dirty="0"/>
                  <a:t> </a:t>
                </a:r>
                <a:r>
                  <a:rPr lang="en-US" sz="3000" i="1" dirty="0">
                    <a:sym typeface="Wingdings" panose="05000000000000000000" pitchFamily="2" charset="2"/>
                  </a:rPr>
                  <a:t>SA-based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3000" dirty="0"/>
                  <a:t>,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1C72DD-9C22-9ED4-DEE2-3031F0D36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6484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007FFF-AEF5-181C-9A7C-3653FE08B29E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007FFF-AEF5-181C-9A7C-3653FE08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47503A-6B65-315A-08C0-8C5639472E52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47503A-6B65-315A-08C0-8C5639472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A25AD6-F78C-8C99-C47C-ADEFBADE7AE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A25AD6-F78C-8C99-C47C-ADEFBADE7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690DF76-483D-08CF-AEA6-76EA7172125D}"/>
              </a:ext>
            </a:extLst>
          </p:cNvPr>
          <p:cNvSpPr txBox="1"/>
          <p:nvPr/>
        </p:nvSpPr>
        <p:spPr>
          <a:xfrm>
            <a:off x="3445328" y="872307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9F7022-4C73-4845-8E61-F5CCA2D27480}"/>
                  </a:ext>
                </a:extLst>
              </p:cNvPr>
              <p:cNvSpPr txBox="1"/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Proposed method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𝒄𝒐𝒎𝒃𝒊𝒏𝒆𝒅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𝒆𝒓𝒓𝒐𝒓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𝑬</m:t>
                    </m:r>
                  </m:oMath>
                </a14:m>
                <a:r>
                  <a:rPr lang="en-US" sz="22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) – with Quality of Segmentation Score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𝝉</m:t>
                    </m:r>
                  </m:oMath>
                </a14:m>
                <a:endParaRPr lang="en-US" sz="28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9F7022-4C73-4845-8E61-F5CCA2D27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06569"/>
                <a:ext cx="11277600" cy="523220"/>
              </a:xfrm>
              <a:prstGeom prst="rect">
                <a:avLst/>
              </a:prstGeom>
              <a:blipFill>
                <a:blip r:embed="rId6"/>
                <a:stretch>
                  <a:fillRect l="-703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493CCA3-932E-D14E-7C2D-52FC774AA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1939586"/>
            <a:ext cx="8763000" cy="4307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9AF9CF-3B6F-CB44-8DB8-89845276F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1939586"/>
            <a:ext cx="5484852" cy="26968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9D6A6B-469A-DBC0-A13D-9F11397478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32" y="4941596"/>
            <a:ext cx="5486399" cy="26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7E78-FAA3-13EC-2CA0-816E7BCC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05D6C5-EDB0-45A4-2D1B-A24973B9067E}"/>
                  </a:ext>
                </a:extLst>
              </p:cNvPr>
              <p:cNvSpPr txBox="1"/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Combined score, </a:t>
                </a:r>
                <a14:m>
                  <m:oMath xmlns:m="http://schemas.openxmlformats.org/officeDocument/2006/math">
                    <m:r>
                      <a:rPr lang="en-US" sz="35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05D6C5-EDB0-45A4-2D1B-A24973B9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blipFill>
                <a:blip r:embed="rId2"/>
                <a:stretch>
                  <a:fillRect l="-1256" b="-13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5C7F39-BDDA-F645-4000-FBB096941B8B}"/>
                  </a:ext>
                </a:extLst>
              </p:cNvPr>
              <p:cNvSpPr txBox="1"/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Pd</m:t>
                    </m:r>
                    <m:r>
                      <a:rPr lang="en-US" sz="23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5C7F39-BDDA-F645-4000-FBB09694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blipFill>
                <a:blip r:embed="rId3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B3AA0D5-ACF6-11CE-10C6-F8C3C6C78AE5}"/>
              </a:ext>
            </a:extLst>
          </p:cNvPr>
          <p:cNvSpPr txBox="1"/>
          <p:nvPr/>
        </p:nvSpPr>
        <p:spPr>
          <a:xfrm>
            <a:off x="3537857" y="282512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Combined score, C</a:t>
            </a:r>
            <a:endParaRPr lang="en-US" sz="3300" b="1" i="1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800B3-23D6-3CDA-0B9C-18A9B8D37FD0}"/>
              </a:ext>
            </a:extLst>
          </p:cNvPr>
          <p:cNvSpPr txBox="1"/>
          <p:nvPr/>
        </p:nvSpPr>
        <p:spPr>
          <a:xfrm>
            <a:off x="762000" y="36223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Difficult to interpret.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0A67B-D99A-AC23-01E0-931544A36E32}"/>
              </a:ext>
            </a:extLst>
          </p:cNvPr>
          <p:cNvSpPr txBox="1"/>
          <p:nvPr/>
        </p:nvSpPr>
        <p:spPr>
          <a:xfrm>
            <a:off x="762000" y="4114800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Loss of information.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C90D3-5333-F0DD-AA9C-79B650E5E4B3}"/>
              </a:ext>
            </a:extLst>
          </p:cNvPr>
          <p:cNvSpPr txBox="1"/>
          <p:nvPr/>
        </p:nvSpPr>
        <p:spPr>
          <a:xfrm>
            <a:off x="762000" y="4607243"/>
            <a:ext cx="133567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Need a classifier/ more rule-based processing to draw meaningful segmentation error type categories from these combined C scores.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E2A6EA-B833-E357-E8B3-D349B23B8CB8}"/>
                  </a:ext>
                </a:extLst>
              </p:cNvPr>
              <p:cNvSpPr txBox="1"/>
              <p:nvPr/>
            </p:nvSpPr>
            <p:spPr>
              <a:xfrm>
                <a:off x="761999" y="5491419"/>
                <a:ext cx="1335677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4. Highly dependent on the optimal selection of hyperparameter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And,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varies from dataset to dataset.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E2A6EA-B833-E357-E8B3-D349B23B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5491419"/>
                <a:ext cx="13356771" cy="892552"/>
              </a:xfrm>
              <a:prstGeom prst="rect">
                <a:avLst/>
              </a:prstGeom>
              <a:blipFill>
                <a:blip r:embed="rId4"/>
                <a:stretch>
                  <a:fillRect l="-822" t="-5479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1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B99E-5EFE-5F88-115A-BE879BF38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E1781A-3843-A10E-42BD-03A40EC3EC7E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E1781A-3843-A10E-42BD-03A40EC3E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1B8ED38-B546-21AB-E111-969060F5737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FD5B36-5A3A-D444-1D5D-F8C1F7A6A14A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FD5B36-5A3A-D444-1D5D-F8C1F7A6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AF47B18-FB18-D0C1-D15F-C5E4F30C4CF6}"/>
              </a:ext>
            </a:extLst>
          </p:cNvPr>
          <p:cNvSpPr txBox="1"/>
          <p:nvPr/>
        </p:nvSpPr>
        <p:spPr>
          <a:xfrm>
            <a:off x="762000" y="22424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sanity check: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7CE29A-20AD-865A-0000-AFC07C832B56}"/>
                  </a:ext>
                </a:extLst>
              </p:cNvPr>
              <p:cNvSpPr txBox="1"/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.00: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𝑫𝑺𝑪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7CE29A-20AD-865A-0000-AFC07C832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1358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ADFC4-C01D-1BE0-EA6F-1ACB096CEB9F}"/>
                  </a:ext>
                </a:extLst>
              </p:cNvPr>
              <p:cNvSpPr txBox="1"/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</m:t>
                    </m:r>
                  </m:oMath>
                </a14:m>
                <a:r>
                  <a:rPr lang="en-US" dirty="0"/>
                  <a:t>: We give 50% importance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𝑫𝑺𝑪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+ </m:t>
                        </m:r>
                        <m:f>
                          <m:fPr>
                            <m:type m:val="lin"/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𝜷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ADFC4-C01D-1BE0-EA6F-1ACB096C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blipFill>
                <a:blip r:embed="rId5"/>
                <a:stretch>
                  <a:fillRect l="-822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81D6C-7AAC-DA9F-6020-098C684B6C09}"/>
                  </a:ext>
                </a:extLst>
              </p:cNvPr>
              <p:cNvSpPr txBox="1"/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</m:oMath>
                </a14:m>
                <a:r>
                  <a:rPr lang="en-US" dirty="0"/>
                  <a:t>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81D6C-7AAC-DA9F-6020-098C684B6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blipFill>
                <a:blip r:embed="rId6"/>
                <a:stretch>
                  <a:fillRect l="-82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57FEA8A-F04C-5BB5-0873-CA8ACD38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372" y="5180729"/>
            <a:ext cx="10201656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9DE2-463F-A6FC-F73F-69D64679F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066E1-0983-C96C-63F2-FE14C127504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63A73C-BA58-5C4C-BEA2-3B63CC1924EE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63A73C-BA58-5C4C-BEA2-3B63CC192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581600-0A29-6CE5-F6B2-CFA7A33F076D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581600-0A29-6CE5-F6B2-CFA7A33F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CCB94-9706-CB0C-26FD-C7F6E8508180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CCB94-9706-CB0C-26FD-C7F6E8508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035C43-F2AF-248C-C3DF-9636633716E8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035C43-F2AF-248C-C3DF-96366337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56235B-5ECE-4A7B-1BC8-A95118251796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56235B-5ECE-4A7B-1BC8-A95118251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D80E723-412F-9264-B82E-D13129222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466383"/>
            <a:ext cx="6226629" cy="3064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0E6BAE-D535-D7C6-F82B-2C61F566F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463" y="2129121"/>
            <a:ext cx="8070016" cy="397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58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3064-DF0F-468F-AAC6-FBD2BBE5C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37EC17-00DA-9D10-947B-F1978B5B3F9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5734C-1966-8CC4-0188-DCFA8F4B221A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5734C-1966-8CC4-0188-DCFA8F4B2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A2D23D-FB34-47D2-8689-F4F57E24126E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A2D23D-FB34-47D2-8689-F4F57E24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B5180-9652-D81A-4AB2-DC3B78E3E66C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B5180-9652-D81A-4AB2-DC3B78E3E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122A03-45AA-942A-5565-DA487D0FFCAD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122A03-45AA-942A-5565-DA487D0FF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7CCC-9930-8D7C-24BF-772CC75401C6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7CCC-9930-8D7C-24BF-772CC7540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ACD57A-DCB5-79B9-6A73-ABFC0F2EB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403359"/>
            <a:ext cx="6868886" cy="3380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F19FC-D506-01F2-33FA-875DA9F1F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037" y="2295863"/>
            <a:ext cx="7392361" cy="36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754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2808-CC0A-F162-07E1-77459B075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6B97F7-3A47-DA3D-1EED-17A2546C5A6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207D6B-0803-B7BD-72F1-9C43AF81C999}"/>
                  </a:ext>
                </a:extLst>
              </p:cNvPr>
              <p:cNvSpPr txBox="1"/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207D6B-0803-B7BD-72F1-9C43AF81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58627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313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B89CC5-EC12-A1AA-3A05-4D987EE29DD7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B89CC5-EC12-A1AA-3A05-4D987EE2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650DA3-4BD0-1589-9047-D3D166A77B3B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650DA3-4BD0-1589-9047-D3D166A77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C37E3B-F08B-2E9A-052A-AC4B5B34D456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C37E3B-F08B-2E9A-052A-AC4B5B34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3AF2C2-B9E7-BA88-9BAF-D39BC02BEE85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3AF2C2-B9E7-BA88-9BAF-D39BC02BE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8A5420A-9B72-2B7F-1C7C-D097EE77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84" y="2550817"/>
            <a:ext cx="6346374" cy="3123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4A3619-CB6E-6C1F-00BA-6937D63C96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983" y="2305957"/>
            <a:ext cx="7542415" cy="37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8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2C811-DFA9-FF68-4D4A-A9455414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1633C7-1838-D21C-E7A6-6DE5C437BC40}"/>
              </a:ext>
            </a:extLst>
          </p:cNvPr>
          <p:cNvSpPr txBox="1"/>
          <p:nvPr/>
        </p:nvSpPr>
        <p:spPr>
          <a:xfrm>
            <a:off x="223726" y="1580279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61 cases with non-empty </a:t>
            </a:r>
            <a:r>
              <a:rPr lang="en-US" sz="3000" b="1" u="sng" dirty="0"/>
              <a:t>stomach + liver + pancreas:</a:t>
            </a:r>
            <a:endParaRPr lang="en-US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6F55E-FC1C-7012-7688-A24740F32F42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9CC727-A954-105F-6DAF-02227167AC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AACDB-3760-2063-43AA-5587C504EB84}"/>
              </a:ext>
            </a:extLst>
          </p:cNvPr>
          <p:cNvSpPr txBox="1"/>
          <p:nvPr/>
        </p:nvSpPr>
        <p:spPr>
          <a:xfrm>
            <a:off x="525520" y="2391117"/>
            <a:ext cx="64848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neck-thorax-abdomen-pelvis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abdomen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polytrauma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thorax-abdomen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thorax-neck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pelvis-leg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thorax-abdomen-pelvis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spine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abdomen-pelvis-leg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heart-</a:t>
            </a:r>
            <a:r>
              <a:rPr lang="en-US" sz="2000" dirty="0" err="1"/>
              <a:t>thorakale</a:t>
            </a:r>
            <a:r>
              <a:rPr lang="en-US" sz="2000" dirty="0"/>
              <a:t> aorta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thorax-chest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aortic valve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angiography neck-thx-</a:t>
            </a:r>
            <a:r>
              <a:rPr lang="en-US" sz="2000" dirty="0" err="1"/>
              <a:t>abd</a:t>
            </a:r>
            <a:r>
              <a:rPr lang="en-US" sz="2000" dirty="0"/>
              <a:t>-pelvis-leg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ct</a:t>
            </a:r>
            <a:r>
              <a:rPr lang="en-US" sz="2000" dirty="0"/>
              <a:t> abdomen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nan </a:t>
            </a:r>
            <a:r>
              <a:rPr lang="en-US" sz="2000" dirty="0">
                <a:sym typeface="Wingdings" panose="05000000000000000000" pitchFamily="2" charset="2"/>
              </a:rPr>
              <a:t> 4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202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B2BD-E5F4-FF95-6870-784FE96A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C6DBF7-A980-C800-1BD3-038D22D47E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Across organs – Liver, Stomach, Pancreas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0D785A-13A8-2C7C-1146-1790CB54BD1B}"/>
                  </a:ext>
                </a:extLst>
              </p:cNvPr>
              <p:cNvSpPr txBox="1"/>
              <p:nvPr/>
            </p:nvSpPr>
            <p:spPr>
              <a:xfrm>
                <a:off x="3608614" y="225955"/>
                <a:ext cx="1109254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𝜷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3300" b="1" i="1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𝑫𝑺𝑪</m:t>
                    </m:r>
                  </m:oMath>
                </a14:m>
                <a:r>
                  <a:rPr lang="en-US" sz="3300" b="1" dirty="0">
                    <a:solidFill>
                      <a:srgbClr val="C10F3A"/>
                    </a:solidFill>
                    <a:latin typeface="Arial"/>
                    <a:cs typeface="Arial"/>
                  </a:rPr>
                  <a:t> score, </a:t>
                </a:r>
                <a14:m>
                  <m:oMath xmlns:m="http://schemas.openxmlformats.org/officeDocument/2006/math">
                    <m:r>
                      <a:rPr lang="en-US" sz="3300" b="1" i="1" dirty="0" smtClean="0">
                        <a:solidFill>
                          <a:srgbClr val="C10F3A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endParaRPr lang="en-US" sz="3300" b="1" dirty="0">
                  <a:solidFill>
                    <a:srgbClr val="C10F3A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0D785A-13A8-2C7C-1146-1790CB54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4" y="225955"/>
                <a:ext cx="11092543" cy="600164"/>
              </a:xfrm>
              <a:prstGeom prst="rect">
                <a:avLst/>
              </a:prstGeom>
              <a:blipFill>
                <a:blip r:embed="rId2"/>
                <a:stretch>
                  <a:fillRect l="-1484" t="-14141" b="-3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2045-4D62-A43A-3318-49C00454531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2045-4D62-A43A-3318-49C00454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3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C4BA6A-1E48-0567-E28E-6FD086EA766D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C4BA6A-1E48-0567-E28E-6FD086EA7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C3864C-720B-2671-1908-DCE5E8A1533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C3864C-720B-2671-1908-DCE5E8A15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59438-D118-034D-CD62-8FBE011CA69E}"/>
                  </a:ext>
                </a:extLst>
              </p:cNvPr>
              <p:cNvSpPr txBox="1"/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>
                        <m:fPr>
                          <m:ctrlP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pt-BR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16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𝑫𝑺𝑪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59438-D118-034D-CD62-8FBE011CA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227" y="7241620"/>
                <a:ext cx="2841171" cy="5583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30751F8-A799-61AA-9FFB-D70AADB97137}"/>
              </a:ext>
            </a:extLst>
          </p:cNvPr>
          <p:cNvSpPr txBox="1"/>
          <p:nvPr/>
        </p:nvSpPr>
        <p:spPr>
          <a:xfrm>
            <a:off x="3820886" y="872307"/>
            <a:ext cx="10716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Across organs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00741-D4C2-ECE9-71A0-AF3702086D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8" y="2399847"/>
            <a:ext cx="6722147" cy="3304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FF1E2-0973-F8D0-732A-550686657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3878" y="2299380"/>
            <a:ext cx="7386520" cy="36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70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88CFF-ECCB-6739-3107-84CC0D80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B888E7-D0C6-7CCE-F0D5-6B4B0523E082}"/>
              </a:ext>
            </a:extLst>
          </p:cNvPr>
          <p:cNvSpPr txBox="1"/>
          <p:nvPr/>
        </p:nvSpPr>
        <p:spPr>
          <a:xfrm>
            <a:off x="3537857" y="106457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685EF-2775-D4C9-3D61-F806D8BB1ECD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Revised study workflow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1E7D4D-7AE5-3DA1-8333-DCE69517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8" y="1417319"/>
            <a:ext cx="5066641" cy="6289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BC09C-E1B5-47D9-1E73-B4EDE7AC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882" y="136150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65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F2443-6DB9-450C-69EE-D51855F20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5D813E-5BA6-3997-6527-9CED7C33C7D4}"/>
              </a:ext>
            </a:extLst>
          </p:cNvPr>
          <p:cNvSpPr txBox="1"/>
          <p:nvPr/>
        </p:nvSpPr>
        <p:spPr>
          <a:xfrm>
            <a:off x="175021" y="3868578"/>
            <a:ext cx="142803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Previous version of study workflow (for reference)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966C4-FAE2-260A-66C3-B408E2F93EB8}"/>
              </a:ext>
            </a:extLst>
          </p:cNvPr>
          <p:cNvSpPr txBox="1"/>
          <p:nvPr/>
        </p:nvSpPr>
        <p:spPr>
          <a:xfrm>
            <a:off x="3537857" y="106457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C51F6-BEDE-FC89-FDAE-C7ABA6EB2360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Previous version</a:t>
            </a:r>
          </a:p>
        </p:txBody>
      </p:sp>
    </p:spTree>
    <p:extLst>
      <p:ext uri="{BB962C8B-B14F-4D97-AF65-F5344CB8AC3E}">
        <p14:creationId xmlns:p14="http://schemas.microsoft.com/office/powerpoint/2010/main" val="85855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60E3-9860-F13A-6632-46FD2F34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5235446-26A1-AE54-85AC-B32F5DD7F4CE}"/>
              </a:ext>
            </a:extLst>
          </p:cNvPr>
          <p:cNvSpPr txBox="1"/>
          <p:nvPr/>
        </p:nvSpPr>
        <p:spPr>
          <a:xfrm>
            <a:off x="8207829" y="1518348"/>
            <a:ext cx="620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DB3DD-29D7-BE91-9124-E2AF426DAC2F}"/>
              </a:ext>
            </a:extLst>
          </p:cNvPr>
          <p:cNvSpPr txBox="1"/>
          <p:nvPr/>
        </p:nvSpPr>
        <p:spPr>
          <a:xfrm>
            <a:off x="8207829" y="3385865"/>
            <a:ext cx="62063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745F5-F465-873F-4745-898A9680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201CA6-DD4F-8868-80C6-D1622435FF4E}"/>
              </a:ext>
            </a:extLst>
          </p:cNvPr>
          <p:cNvSpPr txBox="1"/>
          <p:nvPr/>
        </p:nvSpPr>
        <p:spPr>
          <a:xfrm>
            <a:off x="3537857" y="106457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Methods – previous 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1A34B-C34C-9A27-99CE-6D7D8A53EB4F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</a:t>
            </a:r>
            <a:r>
              <a:rPr lang="en-US" sz="16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 questions are we asking specifically?</a:t>
            </a:r>
          </a:p>
        </p:txBody>
      </p:sp>
    </p:spTree>
    <p:extLst>
      <p:ext uri="{BB962C8B-B14F-4D97-AF65-F5344CB8AC3E}">
        <p14:creationId xmlns:p14="http://schemas.microsoft.com/office/powerpoint/2010/main" val="9465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7946571" y="2314544"/>
            <a:ext cx="6467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7946571" y="4235695"/>
            <a:ext cx="64676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F704E-CE5F-6AC5-0F40-7EE86BBB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330D06-CD6D-DB57-34DF-1B61AAE68E04}"/>
              </a:ext>
            </a:extLst>
          </p:cNvPr>
          <p:cNvSpPr txBox="1"/>
          <p:nvPr/>
        </p:nvSpPr>
        <p:spPr>
          <a:xfrm>
            <a:off x="3537857" y="106457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Methods – previous 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26915-1F3F-DB0A-1E6E-569D40967978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</a:t>
            </a:r>
            <a:r>
              <a:rPr lang="en-US" sz="16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 questions are we asking specifically? 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71CA6-1153-CD94-808F-FC414B2F4C50}"/>
              </a:ext>
            </a:extLst>
          </p:cNvPr>
          <p:cNvSpPr txBox="1"/>
          <p:nvPr/>
        </p:nvSpPr>
        <p:spPr>
          <a:xfrm>
            <a:off x="8530685" y="5208420"/>
            <a:ext cx="588348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Causal analyses</a:t>
            </a:r>
            <a:r>
              <a:rPr lang="en-US" dirty="0"/>
              <a:t>: Why the exceptions?</a:t>
            </a:r>
          </a:p>
        </p:txBody>
      </p:sp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blipFill>
                <a:blip r:embed="rId2"/>
                <a:stretch>
                  <a:fillRect l="-1586" t="-1899" r="-352" b="-4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505CAA-E4A7-A022-D4EB-B64487CF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9" y="1660410"/>
            <a:ext cx="7207931" cy="4908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948089-1891-DD75-80D9-38CDD4FA951A}"/>
              </a:ext>
            </a:extLst>
          </p:cNvPr>
          <p:cNvSpPr txBox="1"/>
          <p:nvPr/>
        </p:nvSpPr>
        <p:spPr>
          <a:xfrm>
            <a:off x="3537857" y="106457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Methods – previous 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B640E-EB13-0C05-F380-B376B76ECE42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</a:t>
            </a:r>
            <a:r>
              <a:rPr lang="en-US" sz="16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 do we answer these questions?</a:t>
            </a:r>
          </a:p>
        </p:txBody>
      </p:sp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679903" y="815309"/>
            <a:ext cx="1085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1600" dirty="0">
                <a:solidFill>
                  <a:srgbClr val="C10F3A"/>
                </a:solidFill>
                <a:latin typeface="Arial"/>
                <a:cs typeface="Arial"/>
              </a:rPr>
              <a:t> is our </a:t>
            </a:r>
            <a:r>
              <a:rPr lang="en-US" sz="1600" b="1" dirty="0">
                <a:solidFill>
                  <a:srgbClr val="C10F3A"/>
                </a:solidFill>
                <a:latin typeface="Arial"/>
                <a:cs typeface="Arial"/>
              </a:rPr>
              <a:t>Phase 1</a:t>
            </a:r>
            <a:r>
              <a:rPr lang="en-US" sz="1600" dirty="0">
                <a:solidFill>
                  <a:srgbClr val="C10F3A"/>
                </a:solidFill>
                <a:latin typeface="Arial"/>
                <a:cs typeface="Arial"/>
              </a:rPr>
              <a:t> different from literature?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7794703" y="815309"/>
            <a:ext cx="6584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10F3A"/>
                </a:solidFill>
                <a:latin typeface="Arial"/>
                <a:cs typeface="Arial"/>
              </a:rPr>
              <a:t>– Putting our “What” and “How” in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265021-4EFE-7AE3-4815-8C4158284CA4}"/>
              </a:ext>
            </a:extLst>
          </p:cNvPr>
          <p:cNvSpPr txBox="1"/>
          <p:nvPr/>
        </p:nvSpPr>
        <p:spPr>
          <a:xfrm>
            <a:off x="3537857" y="106457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Methods – previous version</a:t>
            </a:r>
          </a:p>
        </p:txBody>
      </p:sp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C6B98-EEDF-EDF0-4331-93679E01D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FE0D82-B349-F53A-4B55-F4BD3774F8DE}"/>
              </a:ext>
            </a:extLst>
          </p:cNvPr>
          <p:cNvSpPr txBox="1"/>
          <p:nvPr/>
        </p:nvSpPr>
        <p:spPr>
          <a:xfrm>
            <a:off x="175021" y="3868578"/>
            <a:ext cx="142803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End of previous version of study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93472-9956-F389-6FE3-30A1C4C5C28B}"/>
              </a:ext>
            </a:extLst>
          </p:cNvPr>
          <p:cNvSpPr txBox="1"/>
          <p:nvPr/>
        </p:nvSpPr>
        <p:spPr>
          <a:xfrm>
            <a:off x="3537857" y="106457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4504E-5B4C-2AC8-0510-F58DE722EFF1}"/>
              </a:ext>
            </a:extLst>
          </p:cNvPr>
          <p:cNvSpPr txBox="1"/>
          <p:nvPr/>
        </p:nvSpPr>
        <p:spPr>
          <a:xfrm>
            <a:off x="3608614" y="846640"/>
            <a:ext cx="11092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10F3A"/>
                </a:solidFill>
                <a:latin typeface="Arial"/>
                <a:cs typeface="Arial"/>
              </a:rPr>
              <a:t>— Previous version</a:t>
            </a:r>
          </a:p>
        </p:txBody>
      </p:sp>
    </p:spTree>
    <p:extLst>
      <p:ext uri="{BB962C8B-B14F-4D97-AF65-F5344CB8AC3E}">
        <p14:creationId xmlns:p14="http://schemas.microsoft.com/office/powerpoint/2010/main" val="16098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286256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SA-based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blipFill>
                <a:blip r:embed="rId2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85E7E6-4A4E-AAF8-B467-99A78732F522}"/>
                  </a:ext>
                </a:extLst>
              </p:cNvPr>
              <p:cNvSpPr txBox="1"/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Volume-based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85E7E6-4A4E-AAF8-B467-99A78732F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blipFill>
                <a:blip r:embed="rId11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52EF-E12F-9398-741A-3A18085F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A299A-54FF-06AD-4346-A67AD1CE7CB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– visual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Q1: </a:t>
                </a:r>
                <a:r>
                  <a:rPr lang="en-US" sz="3600" b="1" dirty="0"/>
                  <a:t>How effective is this </a:t>
                </a:r>
                <a:r>
                  <a:rPr lang="en-US" sz="3600" b="1" u="sng" dirty="0"/>
                  <a:t>joint </a:t>
                </a:r>
                <a14:m>
                  <m:oMath xmlns:m="http://schemas.openxmlformats.org/officeDocument/2006/math">
                    <m:r>
                      <a:rPr lang="en-US" sz="36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u="sng" dirty="0"/>
                  <a:t> framework</a:t>
                </a:r>
                <a:r>
                  <a:rPr lang="en-US" sz="3500" b="1" dirty="0"/>
                  <a:t> in determining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under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over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00B050"/>
                    </a:solidFill>
                  </a:rPr>
                  <a:t>accurate</a:t>
                </a:r>
                <a:r>
                  <a:rPr lang="en-US" sz="3500" b="1" dirty="0"/>
                  <a:t> segmentation?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blipFill>
                <a:blip r:embed="rId3"/>
                <a:stretch>
                  <a:fillRect l="-1256" t="-7692" r="-86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5622936-EC3A-F530-8193-EE85B29DC84E}"/>
              </a:ext>
            </a:extLst>
          </p:cNvPr>
          <p:cNvSpPr txBox="1"/>
          <p:nvPr/>
        </p:nvSpPr>
        <p:spPr>
          <a:xfrm>
            <a:off x="373921" y="2771222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Examples shown on 6 samples per organ. </a:t>
            </a:r>
            <a:r>
              <a:rPr lang="en-US" b="1" dirty="0"/>
              <a:t>(Note: only 3D rendering, not 2D.)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8A0-9150-3636-04AF-95AC697DB6A5}"/>
              </a:ext>
            </a:extLst>
          </p:cNvPr>
          <p:cNvSpPr txBox="1"/>
          <p:nvPr/>
        </p:nvSpPr>
        <p:spPr>
          <a:xfrm>
            <a:off x="373921" y="3666956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But first, let us recap the organs of interest: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C155B-2639-60DB-2FC1-C3F162E7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172199"/>
            <a:ext cx="6925056" cy="361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330E1-F872-E3F6-8EE7-F16B3C08F447}"/>
              </a:ext>
            </a:extLst>
          </p:cNvPr>
          <p:cNvSpPr txBox="1"/>
          <p:nvPr/>
        </p:nvSpPr>
        <p:spPr>
          <a:xfrm>
            <a:off x="10024057" y="5743822"/>
            <a:ext cx="5355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Sun Kyung Jeon et al, “Fully-Automated Multi-Organ Segmentation …,” Scientific Reports, 2022.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8D0F8-7F41-CCB4-8513-68EC4153CD1C}"/>
              </a:ext>
            </a:extLst>
          </p:cNvPr>
          <p:cNvSpPr txBox="1"/>
          <p:nvPr/>
        </p:nvSpPr>
        <p:spPr>
          <a:xfrm>
            <a:off x="10024057" y="6268248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</a:t>
            </a:r>
            <a:r>
              <a:rPr lang="en-US" sz="1500" dirty="0" err="1"/>
              <a:t>Xiangde</a:t>
            </a:r>
            <a:r>
              <a:rPr lang="en-US" sz="1500" dirty="0"/>
              <a:t> Luo et al, “WORD,” Medical Image Analysis, 2022.</a:t>
            </a:r>
            <a:endParaRPr 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BECC5-9BFE-BF83-20FC-87BBECB88DB1}"/>
              </a:ext>
            </a:extLst>
          </p:cNvPr>
          <p:cNvSpPr txBox="1"/>
          <p:nvPr/>
        </p:nvSpPr>
        <p:spPr>
          <a:xfrm>
            <a:off x="10024057" y="6822246"/>
            <a:ext cx="39485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</a:t>
            </a:r>
            <a:r>
              <a:rPr lang="en-US" sz="1500" dirty="0" err="1"/>
              <a:t>Yuanfeng</a:t>
            </a:r>
            <a:r>
              <a:rPr lang="en-US" sz="1500" dirty="0"/>
              <a:t> Ji et al, “AMOS,” </a:t>
            </a:r>
            <a:r>
              <a:rPr lang="en-US" sz="1500" dirty="0" err="1"/>
              <a:t>arXiv</a:t>
            </a:r>
            <a:r>
              <a:rPr lang="en-US" sz="1500" dirty="0"/>
              <a:t>, 2022.</a:t>
            </a:r>
            <a:endParaRPr lang="en-US" sz="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224EC-2553-FDCB-F76E-FA7AF3B5E3C7}"/>
              </a:ext>
            </a:extLst>
          </p:cNvPr>
          <p:cNvSpPr txBox="1"/>
          <p:nvPr/>
        </p:nvSpPr>
        <p:spPr>
          <a:xfrm>
            <a:off x="10024057" y="7185089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Jakob </a:t>
            </a:r>
            <a:r>
              <a:rPr lang="en-US" sz="1500" dirty="0" err="1"/>
              <a:t>Wasserthal</a:t>
            </a:r>
            <a:r>
              <a:rPr lang="en-US" sz="1500" dirty="0"/>
              <a:t> et al, “</a:t>
            </a:r>
            <a:r>
              <a:rPr lang="en-US" sz="1500" dirty="0" err="1"/>
              <a:t>TotalSegmentator</a:t>
            </a:r>
            <a:r>
              <a:rPr lang="en-US" sz="1500" dirty="0"/>
              <a:t>,” Radiology: Artificial Intelligence, 2023.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107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  <p:bldP spid="4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79E3C-EDD7-689A-2917-F341CC22A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5AC650-1D47-02BC-DF7B-24DEA032B004}"/>
              </a:ext>
            </a:extLst>
          </p:cNvPr>
          <p:cNvSpPr txBox="1"/>
          <p:nvPr/>
        </p:nvSpPr>
        <p:spPr>
          <a:xfrm>
            <a:off x="223726" y="1580279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61 cases with non-empty </a:t>
            </a:r>
            <a:r>
              <a:rPr lang="en-US" sz="3000" b="1" u="sng" dirty="0"/>
              <a:t>stomach + liver + pancreas:</a:t>
            </a:r>
            <a:endParaRPr lang="en-US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E11B2-9997-88E3-0939-D578C958B612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C5BDC-E9C7-4F8A-CE96-032DF2F1928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C5E-F0F6-8AE7-8F15-29865212DEE5}"/>
              </a:ext>
            </a:extLst>
          </p:cNvPr>
          <p:cNvSpPr txBox="1"/>
          <p:nvPr/>
        </p:nvSpPr>
        <p:spPr>
          <a:xfrm>
            <a:off x="525520" y="2191062"/>
            <a:ext cx="6484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Full test set with study type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Full test set with metadata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9CE64-0910-03AA-D02F-F49BE6D65EC4}"/>
              </a:ext>
            </a:extLst>
          </p:cNvPr>
          <p:cNvSpPr txBox="1"/>
          <p:nvPr/>
        </p:nvSpPr>
        <p:spPr>
          <a:xfrm>
            <a:off x="223725" y="3227466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hlinkClick r:id="rId5"/>
              </a:rPr>
              <a:t>Full metadata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2902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69AD6-206C-0D16-A074-36DBC11D08D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6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A3BAB85-76EC-0C1C-AC11-1C1FDBA0D4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403"/>
          <a:stretch>
            <a:fillRect/>
          </a:stretch>
        </p:blipFill>
        <p:spPr>
          <a:xfrm>
            <a:off x="0" y="2369637"/>
            <a:ext cx="4624218" cy="5367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0DC40D-C422-B9B7-1131-80FD9124C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441" b="6600"/>
          <a:stretch>
            <a:fillRect/>
          </a:stretch>
        </p:blipFill>
        <p:spPr>
          <a:xfrm>
            <a:off x="5219699" y="2723858"/>
            <a:ext cx="4624219" cy="5013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D90DEC-F348-EAAB-9144-F1E902A0CC4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948" r="1816" b="452"/>
          <a:stretch>
            <a:fillRect/>
          </a:stretch>
        </p:blipFill>
        <p:spPr>
          <a:xfrm>
            <a:off x="10439400" y="1385588"/>
            <a:ext cx="4182510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19920-087C-8551-6C5C-5F93045AF5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720007-EF70-0CBB-6193-0845E92E74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24" r="2046"/>
          <a:stretch>
            <a:fillRect/>
          </a:stretch>
        </p:blipFill>
        <p:spPr>
          <a:xfrm>
            <a:off x="54430" y="2242709"/>
            <a:ext cx="4158342" cy="5474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01CD4-EC4A-DB3E-5A3A-BF94BD9FD1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99" b="2092"/>
          <a:stretch>
            <a:fillRect/>
          </a:stretch>
        </p:blipFill>
        <p:spPr>
          <a:xfrm>
            <a:off x="4771753" y="2461691"/>
            <a:ext cx="4433751" cy="525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5EF8D-A14F-76E9-0C1B-53038B86B8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53" b="7568"/>
          <a:stretch>
            <a:fillRect/>
          </a:stretch>
        </p:blipFill>
        <p:spPr>
          <a:xfrm>
            <a:off x="9764486" y="1385588"/>
            <a:ext cx="4865914" cy="49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0B63-B549-B0E5-F836-A3F16CE1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D6D6F-7270-6B29-69E7-14EB2DA5B7C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6DBEA-1FA1-8495-8472-EC8D7CF8756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84642B-C4F5-4F8B-4E7A-41FD1AE776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97" b="3760"/>
          <a:stretch>
            <a:fillRect/>
          </a:stretch>
        </p:blipFill>
        <p:spPr>
          <a:xfrm>
            <a:off x="87083" y="2555733"/>
            <a:ext cx="4639057" cy="5165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64788-683F-C626-F066-6EE13F4B79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034"/>
          <a:stretch>
            <a:fillRect/>
          </a:stretch>
        </p:blipFill>
        <p:spPr>
          <a:xfrm>
            <a:off x="5353871" y="2353912"/>
            <a:ext cx="4425140" cy="5367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014F-E51C-C28D-CD7E-703DC5847E4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222"/>
          <a:stretch>
            <a:fillRect/>
          </a:stretch>
        </p:blipFill>
        <p:spPr>
          <a:xfrm>
            <a:off x="10493829" y="2096806"/>
            <a:ext cx="4049488" cy="55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516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F34F3-7239-FA0E-D338-05DE1E3AD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0217A-0A5B-C46E-52D8-669CF525E7A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1DDA5-6C5B-5639-ABC5-3F81EF7CE9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A6296-D02B-51BC-E543-AF020CC0A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27C680-1A61-CB41-CB22-50B8CAAC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73" b="3557"/>
          <a:stretch>
            <a:fillRect/>
          </a:stretch>
        </p:blipFill>
        <p:spPr>
          <a:xfrm>
            <a:off x="130626" y="2454293"/>
            <a:ext cx="4663441" cy="517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0025D-50E9-CB86-F3EC-7DBED7CF13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15" b="1731"/>
          <a:stretch>
            <a:fillRect/>
          </a:stretch>
        </p:blipFill>
        <p:spPr>
          <a:xfrm>
            <a:off x="5366219" y="2345436"/>
            <a:ext cx="4663442" cy="5274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954CD-4304-5109-FA88-96DD8730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493" r="180"/>
          <a:stretch>
            <a:fillRect/>
          </a:stretch>
        </p:blipFill>
        <p:spPr>
          <a:xfrm>
            <a:off x="10601814" y="1938992"/>
            <a:ext cx="4028586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87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BE36-1AC9-A8F5-31FA-E3367339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C3452A-C870-75A0-C997-10DEC8E4538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4E487-9D58-755F-E6D8-B17A0A57B44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36F90E-6D66-ED9B-13D9-F697691347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81" b="2682"/>
          <a:stretch>
            <a:fillRect/>
          </a:stretch>
        </p:blipFill>
        <p:spPr>
          <a:xfrm>
            <a:off x="76200" y="2399865"/>
            <a:ext cx="4364735" cy="5223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2D2C9-C922-38C9-57D3-EC3983F562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63" b="7208"/>
          <a:stretch>
            <a:fillRect/>
          </a:stretch>
        </p:blipFill>
        <p:spPr>
          <a:xfrm>
            <a:off x="4840321" y="2642795"/>
            <a:ext cx="4842401" cy="4980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7966D-6D77-E5A6-00ED-CF6A3D0476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643" b="7208"/>
          <a:stretch>
            <a:fillRect/>
          </a:stretch>
        </p:blipFill>
        <p:spPr>
          <a:xfrm>
            <a:off x="10097153" y="1624475"/>
            <a:ext cx="4533247" cy="49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0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5526-73FC-38EE-CEC4-39252956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E18C-C5A0-EA3A-560B-8AD4140FF1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68583-36FC-C3B5-2E85-70B7FA6A425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4C0E89-5AC6-E948-529B-58855BE2C9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42" r="1574" b="2746"/>
          <a:stretch>
            <a:fillRect/>
          </a:stretch>
        </p:blipFill>
        <p:spPr>
          <a:xfrm>
            <a:off x="87084" y="2471309"/>
            <a:ext cx="4267200" cy="522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3B1A7-3AD2-7740-E9B9-700D3F56A8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74" r="2004" b="2746"/>
          <a:stretch>
            <a:fillRect/>
          </a:stretch>
        </p:blipFill>
        <p:spPr>
          <a:xfrm>
            <a:off x="4956761" y="2359767"/>
            <a:ext cx="4430486" cy="5220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6DF81-15BF-C6FE-1FA1-22D41A7771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14" b="4323"/>
          <a:stretch>
            <a:fillRect/>
          </a:stretch>
        </p:blipFill>
        <p:spPr>
          <a:xfrm>
            <a:off x="9989724" y="1939586"/>
            <a:ext cx="4553592" cy="51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615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7002C-01DB-AB9B-52D1-7BAD749D3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42614-F287-41E7-2289-B3C89473105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4EDE6-1FB0-E687-0B8E-75074C6AE8F6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5E7B5-6FC5-3196-E3CA-1CEDCB38A99B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66509D-B25E-6AA6-B094-670BC1938D70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66509D-B25E-6AA6-B094-670BC1938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A004C0-45C8-98F3-E06D-C88E631C742E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A004C0-45C8-98F3-E06D-C88E631C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512C9F-CEB9-3400-64D1-772030B8A122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512C9F-CEB9-3400-64D1-772030B8A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A4A47-7D9A-2DA1-40D2-C4A7A6AB41C6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A4A47-7D9A-2DA1-40D2-C4A7A6AB4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B5CD0BDB-BD69-110A-7C78-DA74C2443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1AFFF50-7293-DF8B-2036-1D56D1FB063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955F3145-ED39-F468-AD00-C65417209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01934B6-9615-2EEB-0C21-732A2194871C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1FE954F8-3E9A-9339-826D-9FFBE8477F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22E21C5-EB32-1A58-1A17-EEA25AFD4122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359EF5-7877-B8C6-F210-BECCBB71281B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359EF5-7877-B8C6-F210-BECCBB71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400D4-7E05-8B39-319F-68CE0289C883}"/>
                  </a:ext>
                </a:extLst>
              </p:cNvPr>
              <p:cNvSpPr txBox="1"/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SA-based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400D4-7E05-8B39-319F-68CE0289C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2" y="2585917"/>
                <a:ext cx="6490701" cy="590739"/>
              </a:xfrm>
              <a:prstGeom prst="rect">
                <a:avLst/>
              </a:prstGeom>
              <a:blipFill>
                <a:blip r:embed="rId11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C8F9E2-BBE9-626E-F820-C12A51419273}"/>
                  </a:ext>
                </a:extLst>
              </p:cNvPr>
              <p:cNvSpPr txBox="1"/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Volume-based error score,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C8F9E2-BBE9-626E-F820-C12A5141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3239022"/>
                <a:ext cx="6490701" cy="590739"/>
              </a:xfrm>
              <a:prstGeom prst="rect">
                <a:avLst/>
              </a:prstGeom>
              <a:blipFill>
                <a:blip r:embed="rId12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40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  <p:bldP spid="8" grpId="0"/>
      <p:bldP spid="35" grpId="0"/>
      <p:bldP spid="9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9C05-B696-0EB5-C8E0-793E3C24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4C5222-B534-2837-8EDA-1CCF453F91A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7126810-F337-5E9A-FCAB-FFBC682A3BE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15A0ED1-F8F3-F9D0-5567-5CA549905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04" y="2742553"/>
            <a:ext cx="6851897" cy="3376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CAD473-2D83-56FF-AB59-9120D2982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231" y="2742553"/>
            <a:ext cx="7279168" cy="35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94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8731-DFED-D9C7-EF45-E577DAB0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079CA1-56B8-9A98-DA6E-6FF29C81C5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average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80C87-BD79-0DCD-AE34-2D1A30910D7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16F56D-30AD-B941-C4DE-2EC2EF252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5" y="3002002"/>
            <a:ext cx="6833431" cy="3367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1C28C6-7DF8-96AD-BC68-DC330CFAD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3002002"/>
            <a:ext cx="7281849" cy="35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80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CFD5E-339F-F206-FBFC-681DB7EF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86F897-FFBB-5370-591A-B59BD51717D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FF83-0143-A114-0A57-EFDDCF73C9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C2C88-9123-36B6-52D1-C7429D5D8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62" y="2881925"/>
            <a:ext cx="6906981" cy="339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7CB708-B1AD-48BE-B97C-4B199B30D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881925"/>
            <a:ext cx="7270538" cy="35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FDA6A-4BBD-96BC-0C9C-62B48227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DED347-E24C-15CF-C7EE-AAD6D0021DE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87F35-446A-3DF2-5F15-E04A66C24C62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3FA2BA-16A4-3977-DE00-78C5263BE6BF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3FA2BA-16A4-3977-DE00-78C5263B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1753D-0328-99A0-7BBA-A4703753F60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1753D-0328-99A0-7BBA-A4703753F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FB1F62-CC54-F92A-0843-9F72A400167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FB1F62-CC54-F92A-0843-9F72A4001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44AA45D-2D36-035A-6FBF-CFA35E255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512" y="2138165"/>
            <a:ext cx="11189001" cy="5507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9F904B-0428-7377-E8B1-C310B84AEBD1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9F904B-0428-7377-E8B1-C310B84A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6957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7F256-77B8-B0AD-5358-586F637B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1EF294-4D9E-0BCF-E1EA-F33E9F79EE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How do the volume- vs. SA-based scores perform across organs?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365AA-7534-500E-C2AD-E3FDA980E4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R2b: Comparison of Volume- vs.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203AFAA-567E-B35F-54B8-8F58C38DE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555734"/>
            <a:ext cx="7194014" cy="3541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63D8F-D7CE-823F-EE43-26D59A88B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385" y="2555733"/>
            <a:ext cx="7194014" cy="354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00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it relevant?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Unifying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500" b="1" dirty="0"/>
                  <a:t> and </a:t>
                </a: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blipFill>
                <a:blip r:embed="rId2"/>
                <a:stretch>
                  <a:fillRect l="-1300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9" y="2258453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Why</a:t>
            </a:r>
            <a:r>
              <a:rPr lang="en-US" sz="2400" dirty="0"/>
              <a:t>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2797744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</a:t>
            </a:r>
            <a:r>
              <a:rPr lang="en-US" sz="2400" b="1" u="sng" dirty="0">
                <a:solidFill>
                  <a:srgbClr val="00B050"/>
                </a:solidFill>
              </a:rPr>
              <a:t>quantitative metric</a:t>
            </a:r>
            <a:r>
              <a:rPr lang="en-US" sz="2400" dirty="0"/>
              <a:t>, we can perform </a:t>
            </a:r>
            <a:r>
              <a:rPr lang="en-US" sz="2400" b="1" u="sng" dirty="0">
                <a:solidFill>
                  <a:srgbClr val="00B050"/>
                </a:solidFill>
              </a:rPr>
              <a:t>correlation, regression</a:t>
            </a:r>
            <a:r>
              <a:rPr lang="en-US" sz="2400" dirty="0"/>
              <a:t>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4078321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B050"/>
                </a:solidFill>
              </a:rPr>
              <a:t>Correlation-/ regression</a:t>
            </a:r>
            <a:r>
              <a:rPr lang="en-US" sz="2400" dirty="0"/>
              <a:t>-based analyses are </a:t>
            </a:r>
            <a:r>
              <a:rPr lang="en-US" sz="2400" dirty="0">
                <a:highlight>
                  <a:srgbClr val="FFFF00"/>
                </a:highlight>
              </a:rPr>
              <a:t>impossible</a:t>
            </a:r>
            <a:r>
              <a:rPr lang="en-US" sz="2400" dirty="0"/>
              <a:t> with </a:t>
            </a:r>
            <a:r>
              <a:rPr lang="en-US" sz="2400" b="1" u="sng" dirty="0">
                <a:solidFill>
                  <a:srgbClr val="FF0000"/>
                </a:solidFill>
              </a:rPr>
              <a:t>categorical independent variables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EECF4-4154-1E36-86AD-07A4D5709A89}"/>
              </a:ext>
            </a:extLst>
          </p:cNvPr>
          <p:cNvSpPr txBox="1"/>
          <p:nvPr/>
        </p:nvSpPr>
        <p:spPr>
          <a:xfrm>
            <a:off x="228599" y="5774538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1. Primary goal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b="1" u="sng" dirty="0"/>
              <a:t>Identifying</a:t>
            </a:r>
            <a:r>
              <a:rPr lang="en-US" sz="2400" dirty="0"/>
              <a:t> and </a:t>
            </a:r>
            <a:r>
              <a:rPr lang="en-US" sz="2400" b="1" u="sng" dirty="0"/>
              <a:t>characterizing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types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not extent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type</a:t>
            </a:r>
            <a:r>
              <a:rPr lang="en-US" sz="2400" dirty="0"/>
              <a:t>) of segmentation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09D32-C5D8-CF1E-0DEF-963258A44D33}"/>
              </a:ext>
            </a:extLst>
          </p:cNvPr>
          <p:cNvSpPr txBox="1"/>
          <p:nvPr/>
        </p:nvSpPr>
        <p:spPr>
          <a:xfrm>
            <a:off x="228599" y="6545974"/>
            <a:ext cx="1314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2. Secondary goal</a:t>
            </a:r>
            <a:r>
              <a:rPr lang="en-US" sz="2400" b="1" dirty="0"/>
              <a:t>:</a:t>
            </a:r>
            <a:r>
              <a:rPr lang="en-US" sz="2400" dirty="0"/>
              <a:t> Fine-grained (specific), completely quantitative, scalable error characterization framework. 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  <p:bldP spid="7" grpId="0"/>
      <p:bldP spid="6" grpId="0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2FE82-1D16-FDC4-A878-2F73C508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(2)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FCD623B-30C4-1E87-6AE1-B19A6115823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1E23BE-87A7-EE36-D365-449F611196BC}"/>
              </a:ext>
            </a:extLst>
          </p:cNvPr>
          <p:cNvSpPr txBox="1"/>
          <p:nvPr/>
        </p:nvSpPr>
        <p:spPr>
          <a:xfrm>
            <a:off x="762000" y="2063290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Sanity check: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26036-3711-F340-8C10-3590BE71E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9" y="3219733"/>
            <a:ext cx="7227994" cy="3559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D4113-A9B0-4264-EBDF-D5247CDCE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558" y="3219733"/>
            <a:ext cx="7128842" cy="35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323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F1EF4-8F4C-17EF-C883-DEE82C8B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837E158-B2D0-74D9-FF8B-73161BF13D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Liver (</a:t>
                </a:r>
                <a:r>
                  <a:rPr lang="en-US" i="1" dirty="0"/>
                  <a:t>Easy – high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6832DFF-096B-472E-63EA-97CD7E5D2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" y="3000809"/>
            <a:ext cx="7527183" cy="3708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556D5-083E-E201-3618-14E5FD859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13" y="3000809"/>
            <a:ext cx="6754269" cy="33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015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F53D5-9A71-7615-DBA4-9A561FB6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DBDFB0B-3CFC-D6C0-65B5-BECA059216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Stomach (</a:t>
                </a:r>
                <a:r>
                  <a:rPr lang="en-US" i="1" dirty="0"/>
                  <a:t>Moderate – medium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3CC6D23-C21A-44EE-DC8C-EE5363DA0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0" y="3112221"/>
            <a:ext cx="7233964" cy="356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9B76AF-81EB-46D7-42DF-17756A078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553" y="3112221"/>
            <a:ext cx="7055073" cy="34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8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F071-EEC6-68E4-A349-5D8D7C59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125DC9-0F82-675F-0E41-0831F19FD60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Pancreas (</a:t>
                </a:r>
                <a:r>
                  <a:rPr lang="en-US" i="1" dirty="0"/>
                  <a:t>Difficult – low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61D60F-EC06-556F-0554-C6A14626B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4062"/>
            <a:ext cx="7404264" cy="3641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2603C-75B5-C475-4B12-4F2BC56A6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813" y="3134062"/>
            <a:ext cx="6955588" cy="34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50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957E-71D5-6803-3993-7C9A7621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05A32-2CD2-F441-C050-28EB0B64568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60FB2-9F8B-E9B8-7C4F-C958092CE3F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994CF-9F07-0D62-006B-68718D8E4608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A200A-2257-2BDB-DE82-8A18ED7DFC27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However, itself sometimes generates disconnected segmentations for connected components.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1D5A5-AEC3-77FC-EFFB-4D8C104A2868}"/>
              </a:ext>
            </a:extLst>
          </p:cNvPr>
          <p:cNvSpPr txBox="1"/>
          <p:nvPr/>
        </p:nvSpPr>
        <p:spPr>
          <a:xfrm>
            <a:off x="282276" y="3368479"/>
            <a:ext cx="142283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/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Axiom 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Literature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300" dirty="0"/>
                          <m:t>[∗]</m:t>
                        </m:r>
                      </m:sup>
                    </m:sSup>
                  </m:oMath>
                </a14:m>
                <a:r>
                  <a:rPr lang="en-US" sz="2300" dirty="0"/>
                  <a:t> often suggests that 3D segmentation models perform badly when: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Tiny GT (prostate, various glands – including adrenal glands, urinary bladder)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Complex-shaped GT (esophagus, pancreas, intestines, colon)</a:t>
                </a:r>
              </a:p>
              <a:p>
                <a:pPr lvl="2"/>
                <a:endParaRPr lang="en-US" sz="1000" b="1" dirty="0"/>
              </a:p>
              <a:p>
                <a:pPr marL="1649120" lvl="2" indent="-342900">
                  <a:buFont typeface="Wingdings" panose="05000000000000000000" pitchFamily="2" charset="2"/>
                  <a:buChar char="Ø"/>
                </a:pPr>
                <a:r>
                  <a:rPr lang="en-US" sz="2300" b="1" dirty="0"/>
                  <a:t>However, my observation has been: </a:t>
                </a:r>
                <a:r>
                  <a:rPr lang="en-US" sz="2300" dirty="0"/>
                  <a:t>Disconnected components are a </a:t>
                </a:r>
                <a:r>
                  <a:rPr lang="en-US" sz="2300" b="1" u="sng" dirty="0"/>
                  <a:t>MAJOR</a:t>
                </a:r>
                <a:r>
                  <a:rPr lang="en-US" sz="2300" dirty="0"/>
                  <a:t> factor for a specific kind of over-segmentation.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blipFill>
                <a:blip r:embed="rId2"/>
                <a:stretch>
                  <a:fillRect l="-607" b="-5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7C4A75-D8B8-69C3-6AF4-F63668006228}"/>
              </a:ext>
            </a:extLst>
          </p:cNvPr>
          <p:cNvSpPr txBox="1"/>
          <p:nvPr/>
        </p:nvSpPr>
        <p:spPr>
          <a:xfrm>
            <a:off x="282274" y="6659324"/>
            <a:ext cx="140658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4. </a:t>
            </a:r>
            <a:r>
              <a:rPr lang="en-US" sz="2300" dirty="0"/>
              <a:t>Not just </a:t>
            </a:r>
            <a:r>
              <a:rPr lang="en-US" sz="2300" b="1" u="sng" dirty="0"/>
              <a:t>ANY</a:t>
            </a:r>
            <a:r>
              <a:rPr lang="en-US" sz="2300" dirty="0"/>
              <a:t> over-segmentation – I need to figure out a way to quantify this </a:t>
            </a:r>
            <a:r>
              <a:rPr lang="en-US" sz="2300" b="1" u="sng" dirty="0"/>
              <a:t>particular kind</a:t>
            </a:r>
            <a:r>
              <a:rPr lang="en-US" sz="2300" dirty="0"/>
              <a:t> of over-segmentation.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AE93-6971-DF39-8227-9C6B60887559}"/>
              </a:ext>
            </a:extLst>
          </p:cNvPr>
          <p:cNvSpPr txBox="1"/>
          <p:nvPr/>
        </p:nvSpPr>
        <p:spPr>
          <a:xfrm>
            <a:off x="1371600" y="7772400"/>
            <a:ext cx="13139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</a:rPr>
              <a:t>[*] Saporta, Adriel, Xiaotong Gui, Ashwin Agrawal, Anuj Pareek, Steven Q. H. Truong, Chanh D. T. Nguyen, Van-Doan Ngo, et al. 2022. “Benchmarking Saliency Methods for Chest X-Ray Interpretation.” Nature Machine Intelligence 4 (10): 867–78.</a:t>
            </a:r>
          </a:p>
        </p:txBody>
      </p:sp>
    </p:spTree>
    <p:extLst>
      <p:ext uri="{BB962C8B-B14F-4D97-AF65-F5344CB8AC3E}">
        <p14:creationId xmlns:p14="http://schemas.microsoft.com/office/powerpoint/2010/main" val="31763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4" grpId="0"/>
      <p:bldP spid="6" grpId="0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41C2-7309-9D77-9AAC-EF74F569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AA5E8-CD22-47B0-FC53-F24281769A8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D081A-08BE-EF39-41B9-1EDBE7B1A0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F5B54-93BD-B9B7-3694-94152017B79E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2430B-9E2F-03D8-4316-5692839370C6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Itself sometimes generates disconnected segmentations for connected components.</a:t>
            </a:r>
          </a:p>
        </p:txBody>
      </p:sp>
      <p:pic>
        <p:nvPicPr>
          <p:cNvPr id="8" name="Picture 7" descr="A graph of a human heart&#10;&#10;AI-generated content may be incorrect.">
            <a:extLst>
              <a:ext uri="{FF2B5EF4-FFF2-40B4-BE49-F238E27FC236}">
                <a16:creationId xmlns:a16="http://schemas.microsoft.com/office/drawing/2014/main" id="{A7F92069-4DB5-7843-13BE-8DBDEA6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06" y="3264171"/>
            <a:ext cx="3781043" cy="4450320"/>
          </a:xfrm>
          <a:prstGeom prst="rect">
            <a:avLst/>
          </a:prstGeom>
        </p:spPr>
      </p:pic>
      <p:pic>
        <p:nvPicPr>
          <p:cNvPr id="10" name="Picture 9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0FBB2179-EFC2-185C-C913-E64A9CEC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9"/>
          <a:stretch>
            <a:fillRect/>
          </a:stretch>
        </p:blipFill>
        <p:spPr>
          <a:xfrm>
            <a:off x="7703872" y="3457969"/>
            <a:ext cx="3781043" cy="42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A4EC8-A6AD-66D2-FC52-33EA19FE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F0C93-4768-72BC-B2C3-8155AE45E47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28868-D1AD-C697-CC76-659F6EC7512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E7B00-2565-352C-E0FA-13EBCD6E298F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8B0D0-243C-5523-BB31-2F068EE1349F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p:pic>
        <p:nvPicPr>
          <p:cNvPr id="4" name="Picture 3" descr="A diagram of a human body&#10;&#10;AI-generated content may be incorrect.">
            <a:extLst>
              <a:ext uri="{FF2B5EF4-FFF2-40B4-BE49-F238E27FC236}">
                <a16:creationId xmlns:a16="http://schemas.microsoft.com/office/drawing/2014/main" id="{3D0F368C-418C-8412-73AB-52294449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5" r="2179"/>
          <a:stretch>
            <a:fillRect/>
          </a:stretch>
        </p:blipFill>
        <p:spPr>
          <a:xfrm>
            <a:off x="461417" y="3569581"/>
            <a:ext cx="2856274" cy="4170159"/>
          </a:xfrm>
          <a:prstGeom prst="rect">
            <a:avLst/>
          </a:prstGeom>
        </p:spPr>
      </p:pic>
      <p:pic>
        <p:nvPicPr>
          <p:cNvPr id="6" name="Picture 5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1CFE1ED3-3EA0-1CA4-F489-71AA9C59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10731057" y="3376696"/>
            <a:ext cx="3200399" cy="4363046"/>
          </a:xfrm>
          <a:prstGeom prst="rect">
            <a:avLst/>
          </a:prstGeom>
        </p:spPr>
      </p:pic>
      <p:pic>
        <p:nvPicPr>
          <p:cNvPr id="7" name="Picture 6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5434200C-9E87-4D2E-20F3-833CF855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43"/>
          <a:stretch>
            <a:fillRect/>
          </a:stretch>
        </p:blipFill>
        <p:spPr>
          <a:xfrm>
            <a:off x="5418355" y="3569583"/>
            <a:ext cx="3212038" cy="41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52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829A-CD36-188A-5626-1B8419781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C116-769C-9114-613D-6893D332A13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to-dos for next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4AE8E-ADF7-A5DE-D30A-406133FD4F8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do I want to address/ answer?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/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/>
                  <a:t>1. 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300" b="1" dirty="0"/>
                  <a:t> score,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3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blipFill>
                <a:blip r:embed="rId2"/>
                <a:stretch>
                  <a:fillRect l="-11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B4807C-3A91-4F5C-FD27-2230035F9287}"/>
              </a:ext>
            </a:extLst>
          </p:cNvPr>
          <p:cNvSpPr txBox="1"/>
          <p:nvPr/>
        </p:nvSpPr>
        <p:spPr>
          <a:xfrm>
            <a:off x="936171" y="2563406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– For </a:t>
            </a:r>
            <a:r>
              <a:rPr lang="en-US" sz="2300" b="1" dirty="0"/>
              <a:t>shape match but low DSC (mis-segmentation)</a:t>
            </a:r>
            <a:r>
              <a:rPr lang="en-US" sz="2300" dirty="0"/>
              <a:t> versus </a:t>
            </a:r>
            <a:r>
              <a:rPr lang="en-US" sz="2300" dirty="0">
                <a:solidFill>
                  <a:srgbClr val="FF0000"/>
                </a:solidFill>
              </a:rPr>
              <a:t>over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FF0000"/>
                </a:solidFill>
              </a:rPr>
              <a:t>under</a:t>
            </a:r>
            <a:r>
              <a:rPr lang="en-US" sz="2300" dirty="0"/>
              <a:t> segmentation?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D671E-B38A-D324-C4C2-2AAFF6426CBB}"/>
              </a:ext>
            </a:extLst>
          </p:cNvPr>
          <p:cNvSpPr txBox="1"/>
          <p:nvPr/>
        </p:nvSpPr>
        <p:spPr>
          <a:xfrm>
            <a:off x="185057" y="4142128"/>
            <a:ext cx="14163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2. Quantifying </a:t>
            </a:r>
            <a:r>
              <a:rPr lang="en-US" sz="3300" b="1" dirty="0">
                <a:highlight>
                  <a:srgbClr val="C0C0C0"/>
                </a:highlight>
              </a:rPr>
              <a:t># of connected components</a:t>
            </a:r>
            <a:r>
              <a:rPr lang="en-US" sz="3300" b="1" dirty="0"/>
              <a:t> + </a:t>
            </a:r>
            <a:r>
              <a:rPr lang="en-US" sz="3300" b="1" dirty="0">
                <a:highlight>
                  <a:srgbClr val="C0C0C0"/>
                </a:highlight>
              </a:rPr>
              <a:t>shape completeness/ congruency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9A190-786C-2C08-ECB1-0DD9E489788E}"/>
              </a:ext>
            </a:extLst>
          </p:cNvPr>
          <p:cNvSpPr txBox="1"/>
          <p:nvPr/>
        </p:nvSpPr>
        <p:spPr>
          <a:xfrm>
            <a:off x="936172" y="4996781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Just quantification of over-segmentation error does not suffice – </a:t>
            </a:r>
            <a:r>
              <a:rPr lang="en-US" sz="2300" b="1" u="sng" dirty="0"/>
              <a:t>this is a special case</a:t>
            </a:r>
            <a:r>
              <a:rPr lang="en-US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7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C440F-59A7-0182-1E4D-4EEAE9DDB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86BB53-B39A-9EAD-E0C6-59EDB0EC6E1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medium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F3359-2903-232F-025E-2355F3AB05F1}"/>
              </a:ext>
            </a:extLst>
          </p:cNvPr>
          <p:cNvSpPr txBox="1"/>
          <p:nvPr/>
        </p:nvSpPr>
        <p:spPr>
          <a:xfrm>
            <a:off x="3537856" y="283929"/>
            <a:ext cx="11092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C10F3A"/>
                </a:solidFill>
                <a:latin typeface="Arial"/>
                <a:cs typeface="Arial"/>
              </a:rPr>
              <a:t>What do these error categories actually look like?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370FA-71E4-88D4-8825-C15B1F9A94D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370FA-71E4-88D4-8825-C15B1F9A9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0D062F-C4C7-A11C-D856-D97E541C50F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0D062F-C4C7-A11C-D856-D97E541C5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8ADC6-0A21-0935-A9F1-6C12B60D1826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8ADC6-0A21-0935-A9F1-6C12B60D1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9FA4D09-376A-AD64-BD25-E0B2BB733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785" y="2201899"/>
            <a:ext cx="11014830" cy="5422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4931F1-87F7-4ECD-98D5-1834B6EB2D81}"/>
                  </a:ext>
                </a:extLst>
              </p:cNvPr>
              <p:cNvSpPr txBox="1"/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Volume-based error score,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4931F1-87F7-4ECD-98D5-1834B6EB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415"/>
                <a:ext cx="7620001" cy="490968"/>
              </a:xfrm>
              <a:prstGeom prst="rect">
                <a:avLst/>
              </a:prstGeom>
              <a:blipFill>
                <a:blip r:embed="rId6"/>
                <a:stretch>
                  <a:fillRect l="-4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3576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61A3-2479-5D83-48DE-4B7F8E4B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BC05D-9F92-1C8E-8345-0C33EB04784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Summarizing it all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62157-CE7F-FBFB-1DC0-CF05DFB691D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/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TotalSegmentator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all samples, all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Joint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𝒆𝒓𝒓𝒐𝒓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 framework coded.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framework was applied on all eleven, selected abdominal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 made.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Combined formulation proposed for the joint score.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blipFill>
                <a:blip r:embed="rId2"/>
                <a:stretch>
                  <a:fillRect l="-901" t="-2792" b="-5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3336B60-70BF-C0AB-9B6B-161B36680704}"/>
              </a:ext>
            </a:extLst>
          </p:cNvPr>
          <p:cNvSpPr txBox="1"/>
          <p:nvPr/>
        </p:nvSpPr>
        <p:spPr>
          <a:xfrm>
            <a:off x="185058" y="1708753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28E13-8C94-6154-8D8B-25073D450C2D}"/>
              </a:ext>
            </a:extLst>
          </p:cNvPr>
          <p:cNvSpPr txBox="1"/>
          <p:nvPr/>
        </p:nvSpPr>
        <p:spPr>
          <a:xfrm>
            <a:off x="185059" y="562646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/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Complete implementation combined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 for </a:t>
                </a:r>
                <a:r>
                  <a:rPr lang="en-US" sz="2800" b="1" dirty="0"/>
                  <a:t>shape match but low DSC (mis-segmentation)</a:t>
                </a:r>
                <a:r>
                  <a:rPr lang="en-US" sz="2800" dirty="0"/>
                  <a:t> versus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over</a:t>
                </a:r>
                <a:r>
                  <a:rPr lang="en-US" sz="2800" dirty="0"/>
                  <a:t>/ </a:t>
                </a:r>
                <a:r>
                  <a:rPr lang="en-US" sz="2800" dirty="0">
                    <a:solidFill>
                      <a:srgbClr val="FF0000"/>
                    </a:solidFill>
                  </a:rPr>
                  <a:t>under</a:t>
                </a:r>
                <a:r>
                  <a:rPr lang="en-US" sz="2800" dirty="0"/>
                  <a:t> segmentation</a:t>
                </a:r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metric to quantify connected component behavior.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blipFill>
                <a:blip r:embed="rId3"/>
                <a:stretch>
                  <a:fillRect l="-674" t="-3830" b="-1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CB179-3487-74F4-65AF-16380DB8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586FE-73C9-8C82-35DB-D7F76E67BF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D4653-FE6E-F52A-B759-23BFD4DAC8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A4DF3-7E5F-4680-B558-94023A3F1FDD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A1. Next steps in the </a:t>
            </a:r>
            <a:r>
              <a:rPr lang="en-US" sz="4000" b="1" dirty="0"/>
              <a:t>“How?”</a:t>
            </a:r>
          </a:p>
        </p:txBody>
      </p:sp>
    </p:spTree>
    <p:extLst>
      <p:ext uri="{BB962C8B-B14F-4D97-AF65-F5344CB8AC3E}">
        <p14:creationId xmlns:p14="http://schemas.microsoft.com/office/powerpoint/2010/main" val="31538495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B9D4-99CC-087E-F04F-D46F2798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4372ED-A2D8-E16B-AD59-FC812D15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2C945-6498-54CA-D79D-8DD6FE6E401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Recap – Phase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82ED4-66D8-DA29-A368-05109B2C06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534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2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BD937-8EEE-D847-8452-DDB270D6FCE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2DC3C-B03A-E662-C05A-E0C67D02F8F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0991D-9C60-A209-9DE8-FC1E45ED0A8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46764F-7CAD-FA54-EA88-0A7D76223D0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41E2C-272A-270C-E66A-AB7FB04485D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C540-658D-F3AA-F808-6ED81001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B9F1F8-4CA6-DBE7-8DE8-0A68F26CAA07}"/>
              </a:ext>
            </a:extLst>
          </p:cNvPr>
          <p:cNvSpPr txBox="1"/>
          <p:nvPr/>
        </p:nvSpPr>
        <p:spPr>
          <a:xfrm>
            <a:off x="201672" y="3456766"/>
            <a:ext cx="14227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A2.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73905-053D-07D0-D30C-5B5536A598D6}"/>
              </a:ext>
            </a:extLst>
          </p:cNvPr>
          <p:cNvSpPr txBox="1"/>
          <p:nvPr/>
        </p:nvSpPr>
        <p:spPr>
          <a:xfrm>
            <a:off x="120315" y="4325004"/>
            <a:ext cx="14227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/>
              <a:t>– Extending the “How”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7519-3AAD-7E89-503D-27EE36EE7C4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1E794-E0B3-55C9-FA03-A1D4A366373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9125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11421</TotalTime>
  <Words>8256</Words>
  <Application>Microsoft Office PowerPoint</Application>
  <PresentationFormat>Custom</PresentationFormat>
  <Paragraphs>938</Paragraphs>
  <Slides>132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8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120</cp:revision>
  <dcterms:created xsi:type="dcterms:W3CDTF">2025-08-28T16:18:41Z</dcterms:created>
  <dcterms:modified xsi:type="dcterms:W3CDTF">2026-02-20T20:45:21Z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